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layfair Display Medium"/>
      <p:regular r:id="rId23"/>
      <p:bold r:id="rId24"/>
      <p:italic r:id="rId25"/>
      <p:boldItalic r:id="rId26"/>
    </p:embeddedFont>
    <p:embeddedFont>
      <p:font typeface="Inria Serif"/>
      <p:regular r:id="rId27"/>
      <p:bold r:id="rId28"/>
      <p:italic r:id="rId29"/>
      <p:boldItalic r:id="rId30"/>
    </p:embeddedFont>
    <p:embeddedFont>
      <p:font typeface="Inria Serif Light"/>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fairDisplayMedium-bold.fntdata"/><Relationship Id="rId23" Type="http://schemas.openxmlformats.org/officeDocument/2006/relationships/font" Target="fonts/PlayfairDisplay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fairDisplayMedium-boldItalic.fntdata"/><Relationship Id="rId25" Type="http://schemas.openxmlformats.org/officeDocument/2006/relationships/font" Target="fonts/PlayfairDisplayMedium-italic.fntdata"/><Relationship Id="rId28" Type="http://schemas.openxmlformats.org/officeDocument/2006/relationships/font" Target="fonts/InriaSerif-bold.fntdata"/><Relationship Id="rId27" Type="http://schemas.openxmlformats.org/officeDocument/2006/relationships/font" Target="fonts/InriaSerif-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riaSerif-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riaSerifLight-regular.fntdata"/><Relationship Id="rId30" Type="http://schemas.openxmlformats.org/officeDocument/2006/relationships/font" Target="fonts/InriaSerif-boldItalic.fntdata"/><Relationship Id="rId11" Type="http://schemas.openxmlformats.org/officeDocument/2006/relationships/slide" Target="slides/slide7.xml"/><Relationship Id="rId33" Type="http://schemas.openxmlformats.org/officeDocument/2006/relationships/font" Target="fonts/InriaSerifLight-italic.fntdata"/><Relationship Id="rId10" Type="http://schemas.openxmlformats.org/officeDocument/2006/relationships/slide" Target="slides/slide6.xml"/><Relationship Id="rId32" Type="http://schemas.openxmlformats.org/officeDocument/2006/relationships/font" Target="fonts/InriaSerifLight-bold.fntdata"/><Relationship Id="rId13" Type="http://schemas.openxmlformats.org/officeDocument/2006/relationships/slide" Target="slides/slide9.xml"/><Relationship Id="rId35" Type="http://schemas.openxmlformats.org/officeDocument/2006/relationships/font" Target="fonts/Average-regular.fntdata"/><Relationship Id="rId12" Type="http://schemas.openxmlformats.org/officeDocument/2006/relationships/slide" Target="slides/slide8.xml"/><Relationship Id="rId34" Type="http://schemas.openxmlformats.org/officeDocument/2006/relationships/font" Target="fonts/InriaSerif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df61d938f8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df61d938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df61d938f8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df61d938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0a9b5183d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0a9b5183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study from one of our related work that we've discussed earlier called Neural Correlates of Familiarity in Music Listening: A Systematic Review and a Neuroimaging Meta-Analysis, the study states</a:t>
            </a:r>
            <a:r>
              <a:rPr lang="en"/>
              <a:t> found familiar music resulted in a N400 wave which ranges 200-600 ms after the stimulus, but since we only have limited data in our experiment our N400 wave may not be very accurate. Additionally, the n400 wave is bigger in the familiar music in the frontal region of the brain, which could correlate to semantic processing. This could be associated with increased processing of emotions or semantics associations w/the songs’ melody. Overall, the study showed increase in attention in frontal brain regions, around 400 ms when listening to familiar music. We can see this behavior in our experiment in which examined the 2 frontal channels - F3 and F4 and analyzed their N400 wave as shown in the green circle.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9841e4387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9841e438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we can see a similar behavior in channel F4 of the frontal region in which displays a N400 wave around 400 ms.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9841e4387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9841e43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what went wrong, we’ll go into more details in the improvement section later for part of our discussion.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solidFill>
                  <a:srgbClr val="756F6F"/>
                </a:solidFill>
                <a:latin typeface="Inria Serif"/>
                <a:ea typeface="Inria Serif"/>
                <a:cs typeface="Inria Serif"/>
                <a:sym typeface="Inria Serif"/>
              </a:rPr>
              <a:t> (according to the mere exposure theory)</a:t>
            </a:r>
            <a:r>
              <a:rPr lang="en"/>
              <a:t> - emotional connection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9841e4387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9841e438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9841e4387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09841e43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09841e4387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09841e43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9841e4387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09841e438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0a9b5183d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0a9b518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question we tried to answer with this project was “How does a person’s familiarity with a piece of music affect the brain?” Our motivation for this question stemmed from the idea that the familiarity of a song could be correlated with a person’s emotional response and attention in the brain to that song. People often tend to listen to music while studying or working or while doing other activities, so examining the brain’s response to familiarity could aid in choosing the right type of music to be more focused.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0a9b5183d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0a9b518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were two of the papers that we found that we think were most relevant to our project, </a:t>
            </a:r>
            <a:r>
              <a:rPr lang="en"/>
              <a:t>specifically</a:t>
            </a:r>
            <a:r>
              <a:rPr lang="en"/>
              <a:t> focusing on familiarity in the brain. The first is an fMRI study that examines the relationship between familiarity and emotional response with music, while the second is a review that analyzed how familiarity of music affects different brain regions.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20a9b5183d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20a9b518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these two papers, one of the main things that we learned was the mere exposure effect, which is </a:t>
            </a:r>
            <a:r>
              <a:rPr lang="en"/>
              <a:t>especially</a:t>
            </a:r>
            <a:r>
              <a:rPr lang="en"/>
              <a:t> important when it comes to familiarity, as it states that the more familiar or more exposed to something we are, the more we tend to like it. This therefore links familiarity with emotion, which was something that our motivation for this project is based on. In addition, the N400 wave is an ERP component, and is known to be associated with conceptual or semantic processing in the brain. Finally, from the second paper, we learned that familiar music, when compared to unfamiliar music, resulted in a larger N400 wave, specifically in frontal regions, which could be the </a:t>
            </a:r>
            <a:r>
              <a:rPr lang="en"/>
              <a:t>result</a:t>
            </a:r>
            <a:r>
              <a:rPr lang="en"/>
              <a:t> of increased attention due to increased emotional processing, which is what we hypothesize our EEG data will show.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20a9b5183d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20a9b5183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methods, our basic plan for this project was to create a music stimulus with a combination of a total of 10 familiar and unfamiliar music snippets, which was </a:t>
            </a:r>
            <a:r>
              <a:rPr lang="en"/>
              <a:t>specifically</a:t>
            </a:r>
            <a:r>
              <a:rPr lang="en"/>
              <a:t> geared towards each participant. Then, we would record EEG data from the participant using the OpenBCI Cyton while playing the music </a:t>
            </a:r>
            <a:r>
              <a:rPr lang="en"/>
              <a:t>stimulus out loud. Finally, we would compare the EEG results from both participants across familiar and unfamiliar songs to analyze the similarities and differences.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0a9b5183d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20a9b518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participants</a:t>
            </a:r>
            <a:r>
              <a:rPr lang="en"/>
              <a:t> in our project were two UCSD students. The music stimulus was created using iMovie, with 15-second snippets taken from each song, 5 being from the familiar song and 5 being from the unfamiliar song. The order of presentation of these snippets was randomized by coin flip. Between each of the 15-second snippets, 5 seconds of silence was inserted to separate the snippets. The familiar song was chosen by the participants, while the unfamiliar song was chosen by the tester, but all songs used in the project were within the pop genre with a similar sound.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0a9b5183d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20a9b518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for the procedure, the participant was fitted with an EEG cap and electrodes were connected to the Cyton. The channels that we used for data collection were Fp1, F3, Fx, F4, T3, C3, Cz, and T4, as we </a:t>
            </a:r>
            <a:r>
              <a:rPr lang="en"/>
              <a:t>specifically</a:t>
            </a:r>
            <a:r>
              <a:rPr lang="en"/>
              <a:t> wanted to collect data from the frontal and temporal lobes for this project. The group electrode was placed at AFz, and the reference electrode was placed at CPz. After this was all set up, the music stimulus was played while the </a:t>
            </a:r>
            <a:r>
              <a:rPr lang="en"/>
              <a:t>participant</a:t>
            </a:r>
            <a:r>
              <a:rPr lang="en"/>
              <a:t> sat still in a chair in front of the laptop being used for data acquisition. Each 15-second period of music playing was manually marked on the OpenBCI GUI through the Cyton itself, by pressing the button for channel D17.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f61d938f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df61d93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6F6F"/>
                </a:solidFill>
              </a:rPr>
              <a:t>Use </a:t>
            </a:r>
            <a:r>
              <a:rPr b="1" lang="en">
                <a:solidFill>
                  <a:srgbClr val="756F6F"/>
                </a:solidFill>
              </a:rPr>
              <a:t>positive first derivative</a:t>
            </a:r>
            <a:r>
              <a:rPr lang="en">
                <a:solidFill>
                  <a:srgbClr val="756F6F"/>
                </a:solidFill>
              </a:rPr>
              <a:t> to determine onset (the moment we start to have music playing), and Epoch based on that</a:t>
            </a:r>
            <a:endParaRPr>
              <a:solidFill>
                <a:srgbClr val="756F6F"/>
              </a:solidFill>
            </a:endParaRPr>
          </a:p>
          <a:p>
            <a:pPr indent="0" lvl="0" marL="0" rtl="0" algn="l">
              <a:spcBef>
                <a:spcPts val="0"/>
              </a:spcBef>
              <a:spcAft>
                <a:spcPts val="0"/>
              </a:spcAft>
              <a:buNone/>
            </a:pPr>
            <a:r>
              <a:t/>
            </a:r>
            <a:endParaRPr>
              <a:solidFill>
                <a:srgbClr val="756F6F"/>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rgbClr val="756F6F"/>
              </a:solidFill>
              <a:latin typeface="Inria Serif Light"/>
              <a:ea typeface="Inria Serif Light"/>
              <a:cs typeface="Inria Serif Light"/>
              <a:sym typeface="Inria Serif Light"/>
            </a:endParaRPr>
          </a:p>
          <a:p>
            <a:pPr indent="0" lvl="0" marL="0" rtl="0" algn="l">
              <a:spcBef>
                <a:spcPts val="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09841e4387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09841e43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6F6F"/>
                </a:solidFill>
              </a:rPr>
              <a:t>Epoch: </a:t>
            </a:r>
            <a:r>
              <a:rPr lang="en">
                <a:solidFill>
                  <a:srgbClr val="756F6F"/>
                </a:solidFill>
              </a:rPr>
              <a:t>Use </a:t>
            </a:r>
            <a:r>
              <a:rPr b="1" lang="en">
                <a:solidFill>
                  <a:srgbClr val="756F6F"/>
                </a:solidFill>
              </a:rPr>
              <a:t>positive first derivative</a:t>
            </a:r>
            <a:r>
              <a:rPr lang="en">
                <a:solidFill>
                  <a:srgbClr val="756F6F"/>
                </a:solidFill>
              </a:rPr>
              <a:t> to determine onset (the moment we start to have music playing), and Epoch based on that</a:t>
            </a:r>
            <a:endParaRPr>
              <a:solidFill>
                <a:srgbClr val="756F6F"/>
              </a:solidFill>
            </a:endParaRPr>
          </a:p>
          <a:p>
            <a:pPr indent="0" lvl="0" marL="0" rtl="0" algn="l">
              <a:spcBef>
                <a:spcPts val="0"/>
              </a:spcBef>
              <a:spcAft>
                <a:spcPts val="0"/>
              </a:spcAft>
              <a:buNone/>
            </a:pPr>
            <a:r>
              <a:t/>
            </a:r>
            <a:endParaRPr>
              <a:solidFill>
                <a:srgbClr val="756F6F"/>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rgbClr val="756F6F"/>
              </a:solidFill>
              <a:latin typeface="Inria Serif Light"/>
              <a:ea typeface="Inria Serif Light"/>
              <a:cs typeface="Inria Serif Light"/>
              <a:sym typeface="Inria Serif Light"/>
            </a:endParaRPr>
          </a:p>
          <a:p>
            <a:pPr indent="0" lvl="0" marL="0" rtl="0" algn="l">
              <a:spcBef>
                <a:spcPts val="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2571750"/>
            <a:ext cx="9144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02900" y="1361354"/>
            <a:ext cx="37245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p:nvPr/>
        </p:nvSpPr>
        <p:spPr>
          <a:xfrm>
            <a:off x="8227900" y="-1675"/>
            <a:ext cx="9162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55" name="Shape 55"/>
        <p:cNvGrpSpPr/>
        <p:nvPr/>
      </p:nvGrpSpPr>
      <p:grpSpPr>
        <a:xfrm>
          <a:off x="0" y="0"/>
          <a:ext cx="0" cy="0"/>
          <a:chOff x="0" y="0"/>
          <a:chExt cx="0" cy="0"/>
        </a:xfrm>
      </p:grpSpPr>
      <p:sp>
        <p:nvSpPr>
          <p:cNvPr id="56" name="Google Shape;56;p11"/>
          <p:cNvSpPr/>
          <p:nvPr/>
        </p:nvSpPr>
        <p:spPr>
          <a:xfrm>
            <a:off x="0" y="0"/>
            <a:ext cx="9144000" cy="5143500"/>
          </a:xfrm>
          <a:prstGeom prst="frame">
            <a:avLst>
              <a:gd fmla="val 8849"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ransparent frame">
  <p:cSld name="BLANK_1">
    <p:bg>
      <p:bgPr>
        <a:solidFill>
          <a:schemeClr val="lt1"/>
        </a:solidFill>
      </p:bgPr>
    </p:bg>
    <p:spTree>
      <p:nvGrpSpPr>
        <p:cNvPr id="58" name="Shape 58"/>
        <p:cNvGrpSpPr/>
        <p:nvPr/>
      </p:nvGrpSpPr>
      <p:grpSpPr>
        <a:xfrm>
          <a:off x="0" y="0"/>
          <a:ext cx="0" cy="0"/>
          <a:chOff x="0" y="0"/>
          <a:chExt cx="0" cy="0"/>
        </a:xfrm>
      </p:grpSpPr>
      <p:sp>
        <p:nvSpPr>
          <p:cNvPr id="59" name="Google Shape;59;p12"/>
          <p:cNvSpPr/>
          <p:nvPr/>
        </p:nvSpPr>
        <p:spPr>
          <a:xfrm>
            <a:off x="0" y="0"/>
            <a:ext cx="9144000" cy="5143500"/>
          </a:xfrm>
          <a:prstGeom prst="frame">
            <a:avLst>
              <a:gd fmla="val 8849" name="adj1"/>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idx="12" type="sldNum"/>
          </p:nvPr>
        </p:nvSpPr>
        <p:spPr>
          <a:xfrm>
            <a:off x="8688300" y="4687750"/>
            <a:ext cx="455700" cy="455700"/>
          </a:xfrm>
          <a:prstGeom prst="rect">
            <a:avLst/>
          </a:prstGeom>
          <a:solidFill>
            <a:srgbClr val="3B1106">
              <a:alpha val="6150"/>
            </a:srgbClr>
          </a:solidFill>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2"/>
        </a:solidFill>
      </p:bgPr>
    </p:bg>
    <p:spTree>
      <p:nvGrpSpPr>
        <p:cNvPr id="13" name="Shape 13"/>
        <p:cNvGrpSpPr/>
        <p:nvPr/>
      </p:nvGrpSpPr>
      <p:grpSpPr>
        <a:xfrm>
          <a:off x="0" y="0"/>
          <a:ext cx="0" cy="0"/>
          <a:chOff x="0" y="0"/>
          <a:chExt cx="0" cy="0"/>
        </a:xfrm>
      </p:grpSpPr>
      <p:sp>
        <p:nvSpPr>
          <p:cNvPr id="14" name="Google Shape;14;p3"/>
          <p:cNvSpPr/>
          <p:nvPr/>
        </p:nvSpPr>
        <p:spPr>
          <a:xfrm>
            <a:off x="0" y="2571750"/>
            <a:ext cx="9144000" cy="2571900"/>
          </a:xfrm>
          <a:prstGeom prst="rect">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ctrTitle"/>
          </p:nvPr>
        </p:nvSpPr>
        <p:spPr>
          <a:xfrm>
            <a:off x="702900" y="1233658"/>
            <a:ext cx="4746000" cy="1159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 type="subTitle"/>
          </p:nvPr>
        </p:nvSpPr>
        <p:spPr>
          <a:xfrm>
            <a:off x="702900" y="2787333"/>
            <a:ext cx="4746000" cy="299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None/>
              <a:defRPr sz="1400"/>
            </a:lvl1pPr>
            <a:lvl2pPr lvl="1" rtl="0">
              <a:spcBef>
                <a:spcPts val="600"/>
              </a:spcBef>
              <a:spcAft>
                <a:spcPts val="0"/>
              </a:spcAft>
              <a:buClr>
                <a:schemeClr val="dk1"/>
              </a:buClr>
              <a:buSzPts val="1400"/>
              <a:buNone/>
              <a:defRPr sz="1400"/>
            </a:lvl2pPr>
            <a:lvl3pPr lvl="2" rtl="0">
              <a:spcBef>
                <a:spcPts val="600"/>
              </a:spcBef>
              <a:spcAft>
                <a:spcPts val="0"/>
              </a:spcAft>
              <a:buClr>
                <a:schemeClr val="dk1"/>
              </a:buClr>
              <a:buSzPts val="1400"/>
              <a:buNone/>
              <a:defRPr sz="1400"/>
            </a:lvl3pPr>
            <a:lvl4pPr lvl="3" rtl="0">
              <a:spcBef>
                <a:spcPts val="600"/>
              </a:spcBef>
              <a:spcAft>
                <a:spcPts val="0"/>
              </a:spcAft>
              <a:buSzPts val="1400"/>
              <a:buNone/>
              <a:defRPr sz="1400"/>
            </a:lvl4pPr>
            <a:lvl5pPr lvl="4" rtl="0">
              <a:spcBef>
                <a:spcPts val="600"/>
              </a:spcBef>
              <a:spcAft>
                <a:spcPts val="0"/>
              </a:spcAft>
              <a:buSzPts val="1400"/>
              <a:buNone/>
              <a:defRPr sz="1400"/>
            </a:lvl5pPr>
            <a:lvl6pPr lvl="5" rtl="0">
              <a:spcBef>
                <a:spcPts val="600"/>
              </a:spcBef>
              <a:spcAft>
                <a:spcPts val="0"/>
              </a:spcAft>
              <a:buSzPts val="1400"/>
              <a:buNone/>
              <a:defRPr sz="1400"/>
            </a:lvl6pPr>
            <a:lvl7pPr lvl="6" rtl="0">
              <a:spcBef>
                <a:spcPts val="600"/>
              </a:spcBef>
              <a:spcAft>
                <a:spcPts val="0"/>
              </a:spcAft>
              <a:buSzPts val="1400"/>
              <a:buNone/>
              <a:defRPr sz="1400"/>
            </a:lvl7pPr>
            <a:lvl8pPr lvl="7" rtl="0">
              <a:spcBef>
                <a:spcPts val="600"/>
              </a:spcBef>
              <a:spcAft>
                <a:spcPts val="0"/>
              </a:spcAft>
              <a:buSzPts val="1400"/>
              <a:buNone/>
              <a:defRPr sz="1400"/>
            </a:lvl8pPr>
            <a:lvl9pPr lvl="8" rtl="0">
              <a:spcBef>
                <a:spcPts val="600"/>
              </a:spcBef>
              <a:spcAft>
                <a:spcPts val="600"/>
              </a:spcAft>
              <a:buSzPts val="1400"/>
              <a:buNone/>
              <a:defRPr sz="1400"/>
            </a:lvl9pPr>
          </a:lstStyle>
          <a:p/>
        </p:txBody>
      </p:sp>
      <p:sp>
        <p:nvSpPr>
          <p:cNvPr id="17" name="Google Shape;17;p3"/>
          <p:cNvSpPr/>
          <p:nvPr/>
        </p:nvSpPr>
        <p:spPr>
          <a:xfrm>
            <a:off x="5928400" y="916150"/>
            <a:ext cx="2299500" cy="33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 name="Google Shape;18;p3"/>
          <p:cNvSpPr/>
          <p:nvPr/>
        </p:nvSpPr>
        <p:spPr>
          <a:xfrm>
            <a:off x="8227900" y="4227300"/>
            <a:ext cx="916200" cy="9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19" name="Shape 19"/>
        <p:cNvGrpSpPr/>
        <p:nvPr/>
      </p:nvGrpSpPr>
      <p:grpSpPr>
        <a:xfrm>
          <a:off x="0" y="0"/>
          <a:ext cx="0" cy="0"/>
          <a:chOff x="0" y="0"/>
          <a:chExt cx="0" cy="0"/>
        </a:xfrm>
      </p:grpSpPr>
      <p:sp>
        <p:nvSpPr>
          <p:cNvPr id="20" name="Google Shape;20;p4"/>
          <p:cNvSpPr/>
          <p:nvPr/>
        </p:nvSpPr>
        <p:spPr>
          <a:xfrm>
            <a:off x="2307300" y="921000"/>
            <a:ext cx="6836700" cy="4222500"/>
          </a:xfrm>
          <a:prstGeom prst="rect">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1pPr>
            <a:lvl2pPr indent="-431800" lvl="1" marL="9144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2pPr>
            <a:lvl3pPr indent="-431800" lvl="2" marL="13716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3pPr>
            <a:lvl4pPr indent="-431800" lvl="3" marL="18288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4pPr>
            <a:lvl5pPr indent="-431800" lvl="4" marL="22860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5pPr>
            <a:lvl6pPr indent="-431800" lvl="5" marL="27432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6pPr>
            <a:lvl7pPr indent="-431800" lvl="6" marL="32004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7pPr>
            <a:lvl8pPr indent="-431800" lvl="7" marL="36576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8pPr>
            <a:lvl9pPr indent="-431800" lvl="8" marL="4114800" rtl="0">
              <a:spcBef>
                <a:spcPts val="600"/>
              </a:spcBef>
              <a:spcAft>
                <a:spcPts val="600"/>
              </a:spcAft>
              <a:buClr>
                <a:schemeClr val="lt1"/>
              </a:buClr>
              <a:buSzPts val="3200"/>
              <a:buFont typeface="Inria Serif"/>
              <a:buChar char="■"/>
              <a:defRPr i="1" sz="3200">
                <a:solidFill>
                  <a:schemeClr val="lt1"/>
                </a:solidFill>
                <a:latin typeface="Inria Serif"/>
                <a:ea typeface="Inria Serif"/>
                <a:cs typeface="Inria Serif"/>
                <a:sym typeface="Inria Serif"/>
              </a:defRPr>
            </a:lvl9pPr>
          </a:lstStyle>
          <a:p/>
        </p:txBody>
      </p:sp>
      <p:sp>
        <p:nvSpPr>
          <p:cNvPr id="22" name="Google Shape;22;p4"/>
          <p:cNvSpPr txBox="1"/>
          <p:nvPr/>
        </p:nvSpPr>
        <p:spPr>
          <a:xfrm>
            <a:off x="213450" y="600536"/>
            <a:ext cx="1957200" cy="653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9600">
                <a:solidFill>
                  <a:schemeClr val="lt2"/>
                </a:solidFill>
                <a:latin typeface="Inria Serif"/>
                <a:ea typeface="Inria Serif"/>
                <a:cs typeface="Inria Serif"/>
                <a:sym typeface="Inria Serif"/>
              </a:rPr>
              <a:t>“</a:t>
            </a:r>
            <a:endParaRPr b="1" sz="9600">
              <a:solidFill>
                <a:schemeClr val="lt2"/>
              </a:solidFill>
              <a:latin typeface="Inria Serif"/>
              <a:ea typeface="Inria Serif"/>
              <a:cs typeface="Inria Serif"/>
              <a:sym typeface="Inria Serif"/>
            </a:endParaRPr>
          </a:p>
        </p:txBody>
      </p:sp>
      <p:sp>
        <p:nvSpPr>
          <p:cNvPr id="23" name="Google Shape;23;p4"/>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7" name="Google Shape;27;p5"/>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600"/>
              </a:spcBef>
              <a:spcAft>
                <a:spcPts val="0"/>
              </a:spcAft>
              <a:buSzPts val="2000"/>
              <a:buChar char="▪"/>
              <a:defRPr/>
            </a:lvl2pPr>
            <a:lvl3pPr indent="-355600" lvl="2" marL="1371600" rtl="0">
              <a:spcBef>
                <a:spcPts val="600"/>
              </a:spcBef>
              <a:spcAft>
                <a:spcPts val="0"/>
              </a:spcAft>
              <a:buSzPts val="20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600"/>
              </a:spcAft>
              <a:buSzPts val="2000"/>
              <a:buChar char="■"/>
              <a:defRPr/>
            </a:lvl9pPr>
          </a:lstStyle>
          <a:p/>
        </p:txBody>
      </p:sp>
      <p:sp>
        <p:nvSpPr>
          <p:cNvPr id="28" name="Google Shape;28;p5"/>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29" name="Shape 29"/>
        <p:cNvGrpSpPr/>
        <p:nvPr/>
      </p:nvGrpSpPr>
      <p:grpSpPr>
        <a:xfrm>
          <a:off x="0" y="0"/>
          <a:ext cx="0" cy="0"/>
          <a:chOff x="0" y="0"/>
          <a:chExt cx="0" cy="0"/>
        </a:xfrm>
      </p:grpSpPr>
      <p:sp>
        <p:nvSpPr>
          <p:cNvPr id="30" name="Google Shape;30;p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5700" y="1586238"/>
            <a:ext cx="3623100" cy="334800"/>
          </a:xfrm>
          <a:prstGeom prst="rect">
            <a:avLst/>
          </a:prstGeom>
        </p:spPr>
        <p:txBody>
          <a:bodyPr anchorCtr="0" anchor="b"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32" name="Google Shape;32;p6"/>
          <p:cNvSpPr txBox="1"/>
          <p:nvPr>
            <p:ph idx="1" type="body"/>
          </p:nvPr>
        </p:nvSpPr>
        <p:spPr>
          <a:xfrm>
            <a:off x="455700" y="2139163"/>
            <a:ext cx="3623100" cy="141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600"/>
              </a:spcBef>
              <a:spcAft>
                <a:spcPts val="0"/>
              </a:spcAft>
              <a:buSzPts val="2000"/>
              <a:buChar char="▪"/>
              <a:defRPr/>
            </a:lvl2pPr>
            <a:lvl3pPr indent="-355600" lvl="2" marL="1371600" rtl="0">
              <a:spcBef>
                <a:spcPts val="600"/>
              </a:spcBef>
              <a:spcAft>
                <a:spcPts val="0"/>
              </a:spcAft>
              <a:buSzPts val="20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600"/>
              </a:spcAft>
              <a:buSzPts val="2000"/>
              <a:buChar char="■"/>
              <a:defRPr/>
            </a:lvl9pPr>
          </a:lstStyle>
          <a:p/>
        </p:txBody>
      </p:sp>
      <p:sp>
        <p:nvSpPr>
          <p:cNvPr id="33" name="Google Shape;33;p6"/>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7"/>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37" name="Google Shape;37;p7"/>
          <p:cNvSpPr txBox="1"/>
          <p:nvPr>
            <p:ph idx="1" type="body"/>
          </p:nvPr>
        </p:nvSpPr>
        <p:spPr>
          <a:xfrm>
            <a:off x="2794425" y="1376725"/>
            <a:ext cx="2754000" cy="3311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38" name="Google Shape;38;p7"/>
          <p:cNvSpPr txBox="1"/>
          <p:nvPr>
            <p:ph idx="2" type="body"/>
          </p:nvPr>
        </p:nvSpPr>
        <p:spPr>
          <a:xfrm>
            <a:off x="5934401" y="1376725"/>
            <a:ext cx="2754000" cy="3311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39" name="Google Shape;39;p7"/>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0" name="Shape 40"/>
        <p:cNvGrpSpPr/>
        <p:nvPr/>
      </p:nvGrpSpPr>
      <p:grpSpPr>
        <a:xfrm>
          <a:off x="0" y="0"/>
          <a:ext cx="0" cy="0"/>
          <a:chOff x="0" y="0"/>
          <a:chExt cx="0" cy="0"/>
        </a:xfrm>
      </p:grpSpPr>
      <p:sp>
        <p:nvSpPr>
          <p:cNvPr id="41" name="Google Shape;41;p8"/>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43" name="Google Shape;43;p8"/>
          <p:cNvSpPr txBox="1"/>
          <p:nvPr>
            <p:ph idx="1" type="body"/>
          </p:nvPr>
        </p:nvSpPr>
        <p:spPr>
          <a:xfrm>
            <a:off x="2762975"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44" name="Google Shape;44;p8"/>
          <p:cNvSpPr txBox="1"/>
          <p:nvPr>
            <p:ph idx="2" type="body"/>
          </p:nvPr>
        </p:nvSpPr>
        <p:spPr>
          <a:xfrm>
            <a:off x="4802737"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45" name="Google Shape;45;p8"/>
          <p:cNvSpPr txBox="1"/>
          <p:nvPr>
            <p:ph idx="3" type="body"/>
          </p:nvPr>
        </p:nvSpPr>
        <p:spPr>
          <a:xfrm>
            <a:off x="6842500"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46" name="Google Shape;46;p8"/>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50" name="Google Shape;50;p9"/>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51" name="Shape 51"/>
        <p:cNvGrpSpPr/>
        <p:nvPr/>
      </p:nvGrpSpPr>
      <p:grpSpPr>
        <a:xfrm>
          <a:off x="0" y="0"/>
          <a:ext cx="0" cy="0"/>
          <a:chOff x="0" y="0"/>
          <a:chExt cx="0" cy="0"/>
        </a:xfrm>
      </p:grpSpPr>
      <p:sp>
        <p:nvSpPr>
          <p:cNvPr id="52" name="Google Shape;52;p10"/>
          <p:cNvSpPr/>
          <p:nvPr/>
        </p:nvSpPr>
        <p:spPr>
          <a:xfrm>
            <a:off x="2307300" y="0"/>
            <a:ext cx="6836700" cy="46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67825" y="3875252"/>
            <a:ext cx="1767300" cy="859500"/>
          </a:xfrm>
          <a:prstGeom prst="rect">
            <a:avLst/>
          </a:prstGeom>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dk2"/>
              </a:buClr>
              <a:buSzPts val="1500"/>
              <a:buNone/>
              <a:defRPr sz="1500">
                <a:solidFill>
                  <a:schemeClr val="dk2"/>
                </a:solidFill>
              </a:defRPr>
            </a:lvl1pPr>
          </a:lstStyle>
          <a:p/>
        </p:txBody>
      </p:sp>
      <p:sp>
        <p:nvSpPr>
          <p:cNvPr id="54" name="Google Shape;54;p10"/>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88300" y="4687750"/>
            <a:ext cx="455700" cy="455700"/>
          </a:xfrm>
          <a:prstGeom prst="rect">
            <a:avLst/>
          </a:prstGeom>
          <a:solidFill>
            <a:schemeClr val="accent2"/>
          </a:solidFill>
          <a:ln>
            <a:noFill/>
          </a:ln>
        </p:spPr>
        <p:txBody>
          <a:bodyPr anchorCtr="0" anchor="ctr" bIns="0" lIns="0" spcFirstLastPara="1" rIns="0" wrap="square" tIns="0">
            <a:noAutofit/>
          </a:bodyPr>
          <a:lstStyle>
            <a:lvl1pPr lvl="0" rtl="0" algn="ctr">
              <a:buNone/>
              <a:defRPr b="1" sz="1300">
                <a:solidFill>
                  <a:schemeClr val="lt1"/>
                </a:solidFill>
                <a:latin typeface="Inria Serif"/>
                <a:ea typeface="Inria Serif"/>
                <a:cs typeface="Inria Serif"/>
                <a:sym typeface="Inria Serif"/>
              </a:defRPr>
            </a:lvl1pPr>
            <a:lvl2pPr lvl="1" rtl="0" algn="ctr">
              <a:buNone/>
              <a:defRPr b="1" sz="1300">
                <a:solidFill>
                  <a:schemeClr val="lt1"/>
                </a:solidFill>
                <a:latin typeface="Inria Serif"/>
                <a:ea typeface="Inria Serif"/>
                <a:cs typeface="Inria Serif"/>
                <a:sym typeface="Inria Serif"/>
              </a:defRPr>
            </a:lvl2pPr>
            <a:lvl3pPr lvl="2" rtl="0" algn="ctr">
              <a:buNone/>
              <a:defRPr b="1" sz="1300">
                <a:solidFill>
                  <a:schemeClr val="lt1"/>
                </a:solidFill>
                <a:latin typeface="Inria Serif"/>
                <a:ea typeface="Inria Serif"/>
                <a:cs typeface="Inria Serif"/>
                <a:sym typeface="Inria Serif"/>
              </a:defRPr>
            </a:lvl3pPr>
            <a:lvl4pPr lvl="3" rtl="0" algn="ctr">
              <a:buNone/>
              <a:defRPr b="1" sz="1300">
                <a:solidFill>
                  <a:schemeClr val="lt1"/>
                </a:solidFill>
                <a:latin typeface="Inria Serif"/>
                <a:ea typeface="Inria Serif"/>
                <a:cs typeface="Inria Serif"/>
                <a:sym typeface="Inria Serif"/>
              </a:defRPr>
            </a:lvl4pPr>
            <a:lvl5pPr lvl="4" rtl="0" algn="ctr">
              <a:buNone/>
              <a:defRPr b="1" sz="1300">
                <a:solidFill>
                  <a:schemeClr val="lt1"/>
                </a:solidFill>
                <a:latin typeface="Inria Serif"/>
                <a:ea typeface="Inria Serif"/>
                <a:cs typeface="Inria Serif"/>
                <a:sym typeface="Inria Serif"/>
              </a:defRPr>
            </a:lvl5pPr>
            <a:lvl6pPr lvl="5" rtl="0" algn="ctr">
              <a:buNone/>
              <a:defRPr b="1" sz="1300">
                <a:solidFill>
                  <a:schemeClr val="lt1"/>
                </a:solidFill>
                <a:latin typeface="Inria Serif"/>
                <a:ea typeface="Inria Serif"/>
                <a:cs typeface="Inria Serif"/>
                <a:sym typeface="Inria Serif"/>
              </a:defRPr>
            </a:lvl6pPr>
            <a:lvl7pPr lvl="6" rtl="0" algn="ctr">
              <a:buNone/>
              <a:defRPr b="1" sz="1300">
                <a:solidFill>
                  <a:schemeClr val="lt1"/>
                </a:solidFill>
                <a:latin typeface="Inria Serif"/>
                <a:ea typeface="Inria Serif"/>
                <a:cs typeface="Inria Serif"/>
                <a:sym typeface="Inria Serif"/>
              </a:defRPr>
            </a:lvl7pPr>
            <a:lvl8pPr lvl="7" rtl="0" algn="ctr">
              <a:buNone/>
              <a:defRPr b="1" sz="1300">
                <a:solidFill>
                  <a:schemeClr val="lt1"/>
                </a:solidFill>
                <a:latin typeface="Inria Serif"/>
                <a:ea typeface="Inria Serif"/>
                <a:cs typeface="Inria Serif"/>
                <a:sym typeface="Inria Serif"/>
              </a:defRPr>
            </a:lvl8pPr>
            <a:lvl9pPr lvl="8" rtl="0" algn="ctr">
              <a:buNone/>
              <a:defRPr b="1" sz="1300">
                <a:solidFill>
                  <a:schemeClr val="lt1"/>
                </a:solidFill>
                <a:latin typeface="Inria Serif"/>
                <a:ea typeface="Inria Serif"/>
                <a:cs typeface="Inria Serif"/>
                <a:sym typeface="Inria Serif"/>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455700" y="823775"/>
            <a:ext cx="1623900" cy="3864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1pPr>
            <a:lvl2pPr lvl="1"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2pPr>
            <a:lvl3pPr lvl="2"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3pPr>
            <a:lvl4pPr lvl="3"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4pPr>
            <a:lvl5pPr lvl="4"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5pPr>
            <a:lvl6pPr lvl="5"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6pPr>
            <a:lvl7pPr lvl="6"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7pPr>
            <a:lvl8pPr lvl="7"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8pPr>
            <a:lvl9pPr lvl="8"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9pPr>
          </a:lstStyle>
          <a:p/>
        </p:txBody>
      </p:sp>
      <p:sp>
        <p:nvSpPr>
          <p:cNvPr id="8" name="Google Shape;8;p1"/>
          <p:cNvSpPr txBox="1"/>
          <p:nvPr>
            <p:ph idx="1" type="body"/>
          </p:nvPr>
        </p:nvSpPr>
        <p:spPr>
          <a:xfrm>
            <a:off x="2763000" y="1376700"/>
            <a:ext cx="5925300" cy="33111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1pPr>
            <a:lvl2pPr indent="-355600" lvl="1" marL="9144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2pPr>
            <a:lvl3pPr indent="-355600" lvl="2" marL="1371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3pPr>
            <a:lvl4pPr indent="-355600" lvl="3" marL="18288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4pPr>
            <a:lvl5pPr indent="-355600" lvl="4" marL="22860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5pPr>
            <a:lvl6pPr indent="-355600" lvl="5" marL="27432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6pPr>
            <a:lvl7pPr indent="-355600" lvl="6" marL="32004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7pPr>
            <a:lvl8pPr indent="-355600" lvl="7" marL="3657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8pPr>
            <a:lvl9pPr indent="-355600" lvl="8" marL="4114800" rtl="0">
              <a:lnSpc>
                <a:spcPct val="115000"/>
              </a:lnSpc>
              <a:spcBef>
                <a:spcPts val="600"/>
              </a:spcBef>
              <a:spcAft>
                <a:spcPts val="60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i.org/10.1371/journal.pone.0027241" TargetMode="External"/><Relationship Id="rId4" Type="http://schemas.openxmlformats.org/officeDocument/2006/relationships/hyperlink" Target="https://doi.org/10.3389/fnins.2018.0068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3"/>
          <p:cNvSpPr txBox="1"/>
          <p:nvPr>
            <p:ph idx="4294967295" type="ctrTitle"/>
          </p:nvPr>
        </p:nvSpPr>
        <p:spPr>
          <a:xfrm>
            <a:off x="769700" y="1317920"/>
            <a:ext cx="4746000" cy="11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t>The Effect of Familiarity on EEG</a:t>
            </a:r>
            <a:endParaRPr sz="5000"/>
          </a:p>
        </p:txBody>
      </p:sp>
      <p:sp>
        <p:nvSpPr>
          <p:cNvPr id="66" name="Google Shape;66;p13"/>
          <p:cNvSpPr txBox="1"/>
          <p:nvPr>
            <p:ph idx="4294967295" type="subTitle"/>
          </p:nvPr>
        </p:nvSpPr>
        <p:spPr>
          <a:xfrm>
            <a:off x="769700" y="3526220"/>
            <a:ext cx="4746000" cy="2994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400"/>
              <a:t>Kaushika Uppu, Zairan Xiang, Duc Vo</a:t>
            </a:r>
            <a:endParaRPr sz="1400"/>
          </a:p>
        </p:txBody>
      </p:sp>
      <p:pic>
        <p:nvPicPr>
          <p:cNvPr id="67" name="Google Shape;67;p13"/>
          <p:cNvPicPr preferRelativeResize="0"/>
          <p:nvPr/>
        </p:nvPicPr>
        <p:blipFill rotWithShape="1">
          <a:blip r:embed="rId3">
            <a:alphaModFix/>
          </a:blip>
          <a:srcRect b="0" l="15241" r="9229" t="0"/>
          <a:stretch/>
        </p:blipFill>
        <p:spPr>
          <a:xfrm>
            <a:off x="5515700" y="1290763"/>
            <a:ext cx="3086100" cy="256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latin typeface="Inria Serif"/>
                <a:ea typeface="Inria Serif"/>
                <a:cs typeface="Inria Serif"/>
                <a:sym typeface="Inria Serif"/>
              </a:rPr>
              <a:t>there are not too many large noise artifacts:</a:t>
            </a:r>
            <a:endParaRPr b="1">
              <a:latin typeface="Inria Serif"/>
              <a:ea typeface="Inria Serif"/>
              <a:cs typeface="Inria Serif"/>
              <a:sym typeface="Inria Serif"/>
            </a:endParaRPr>
          </a:p>
          <a:p>
            <a:pPr indent="0" lvl="0" marL="0" rtl="0" algn="l">
              <a:lnSpc>
                <a:spcPct val="100000"/>
              </a:lnSpc>
              <a:spcBef>
                <a:spcPts val="0"/>
              </a:spcBef>
              <a:spcAft>
                <a:spcPts val="0"/>
              </a:spcAft>
              <a:buNone/>
            </a:pPr>
            <a:r>
              <a:t/>
            </a:r>
            <a:endParaRPr b="1">
              <a:latin typeface="Arial"/>
              <a:ea typeface="Arial"/>
              <a:cs typeface="Arial"/>
              <a:sym typeface="Arial"/>
            </a:endParaRPr>
          </a:p>
        </p:txBody>
      </p:sp>
      <p:sp>
        <p:nvSpPr>
          <p:cNvPr id="132" name="Google Shape;132;p22"/>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Zairan</a:t>
            </a:r>
            <a:endParaRPr sz="1200">
              <a:solidFill>
                <a:schemeClr val="dk1"/>
              </a:solidFill>
              <a:latin typeface="Inria Serif Light"/>
              <a:ea typeface="Inria Serif Light"/>
              <a:cs typeface="Inria Serif Light"/>
              <a:sym typeface="Inria Serif Light"/>
            </a:endParaRPr>
          </a:p>
        </p:txBody>
      </p:sp>
      <p:sp>
        <p:nvSpPr>
          <p:cNvPr id="133" name="Google Shape;133;p22"/>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Analysis: Pre-Processing</a:t>
            </a:r>
            <a:endParaRPr sz="3500"/>
          </a:p>
        </p:txBody>
      </p:sp>
      <p:pic>
        <p:nvPicPr>
          <p:cNvPr id="134" name="Google Shape;134;p22"/>
          <p:cNvPicPr preferRelativeResize="0"/>
          <p:nvPr/>
        </p:nvPicPr>
        <p:blipFill>
          <a:blip r:embed="rId3">
            <a:alphaModFix/>
          </a:blip>
          <a:stretch>
            <a:fillRect/>
          </a:stretch>
        </p:blipFill>
        <p:spPr>
          <a:xfrm>
            <a:off x="3357625" y="1852675"/>
            <a:ext cx="4417125" cy="31729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 type="body"/>
          </p:nvPr>
        </p:nvSpPr>
        <p:spPr>
          <a:xfrm>
            <a:off x="2763000" y="1376650"/>
            <a:ext cx="5925300" cy="33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Inria Serif"/>
                <a:ea typeface="Inria Serif"/>
                <a:cs typeface="Inria Serif"/>
                <a:sym typeface="Inria Serif"/>
              </a:rPr>
              <a:t>Take the average of all trials to create an averaged ERP and plot each channel for familiar and unfamiliar music.</a:t>
            </a:r>
            <a:endParaRPr b="1">
              <a:latin typeface="Inria Serif"/>
              <a:ea typeface="Inria Serif"/>
              <a:cs typeface="Inria Serif"/>
              <a:sym typeface="Inria Serif"/>
            </a:endParaRPr>
          </a:p>
          <a:p>
            <a:pPr indent="0" lvl="0" marL="0" rtl="0" algn="l">
              <a:spcBef>
                <a:spcPts val="600"/>
              </a:spcBef>
              <a:spcAft>
                <a:spcPts val="0"/>
              </a:spcAft>
              <a:buNone/>
            </a:pPr>
            <a:r>
              <a:rPr lang="en"/>
              <a:t>Example of </a:t>
            </a:r>
            <a:r>
              <a:rPr lang="en"/>
              <a:t>T3 channel of P</a:t>
            </a:r>
            <a:r>
              <a:rPr lang="en"/>
              <a:t>articipant #2</a:t>
            </a:r>
            <a:endParaRPr/>
          </a:p>
          <a:p>
            <a:pPr indent="0" lvl="0" marL="0" rtl="0" algn="l">
              <a:spcBef>
                <a:spcPts val="600"/>
              </a:spcBef>
              <a:spcAft>
                <a:spcPts val="600"/>
              </a:spcAft>
              <a:buNone/>
            </a:pPr>
            <a:r>
              <a:t/>
            </a:r>
            <a:endParaRPr b="1">
              <a:latin typeface="Inria Serif"/>
              <a:ea typeface="Inria Serif"/>
              <a:cs typeface="Inria Serif"/>
              <a:sym typeface="Inria Serif"/>
            </a:endParaRPr>
          </a:p>
        </p:txBody>
      </p:sp>
      <p:sp>
        <p:nvSpPr>
          <p:cNvPr id="140" name="Google Shape;140;p23"/>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Analysis: Plot ERP</a:t>
            </a:r>
            <a:endParaRPr sz="3500"/>
          </a:p>
        </p:txBody>
      </p:sp>
      <p:sp>
        <p:nvSpPr>
          <p:cNvPr id="141" name="Google Shape;141;p23"/>
          <p:cNvSpPr txBox="1"/>
          <p:nvPr/>
        </p:nvSpPr>
        <p:spPr>
          <a:xfrm>
            <a:off x="380050" y="1376650"/>
            <a:ext cx="1656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chemeClr val="accent1"/>
                </a:solidFill>
                <a:latin typeface="Inria Serif"/>
                <a:ea typeface="Inria Serif"/>
                <a:cs typeface="Inria Serif"/>
                <a:sym typeface="Inria Serif"/>
              </a:rPr>
              <a:t>ERP: </a:t>
            </a:r>
            <a:r>
              <a:rPr lang="en" sz="1650">
                <a:solidFill>
                  <a:schemeClr val="accent1"/>
                </a:solidFill>
                <a:latin typeface="Inria Serif"/>
                <a:ea typeface="Inria Serif"/>
                <a:cs typeface="Inria Serif"/>
                <a:sym typeface="Inria Serif"/>
              </a:rPr>
              <a:t>short segments of EEG data that are time-locked to music-playing events of experimental interest, and averaged over 5 trials of a session.</a:t>
            </a:r>
            <a:endParaRPr>
              <a:solidFill>
                <a:schemeClr val="accent1"/>
              </a:solidFill>
              <a:latin typeface="Inria Serif"/>
              <a:ea typeface="Inria Serif"/>
              <a:cs typeface="Inria Serif"/>
              <a:sym typeface="Inria Serif"/>
            </a:endParaRPr>
          </a:p>
        </p:txBody>
      </p:sp>
      <p:sp>
        <p:nvSpPr>
          <p:cNvPr id="142" name="Google Shape;142;p23"/>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Zairan</a:t>
            </a:r>
            <a:endParaRPr sz="1200">
              <a:solidFill>
                <a:schemeClr val="dk1"/>
              </a:solidFill>
              <a:latin typeface="Inria Serif Light"/>
              <a:ea typeface="Inria Serif Light"/>
              <a:cs typeface="Inria Serif Light"/>
              <a:sym typeface="Inria Serif Light"/>
            </a:endParaRPr>
          </a:p>
        </p:txBody>
      </p:sp>
      <p:pic>
        <p:nvPicPr>
          <p:cNvPr id="143" name="Google Shape;143;p23"/>
          <p:cNvPicPr preferRelativeResize="0"/>
          <p:nvPr/>
        </p:nvPicPr>
        <p:blipFill>
          <a:blip r:embed="rId3">
            <a:alphaModFix/>
          </a:blip>
          <a:stretch>
            <a:fillRect/>
          </a:stretch>
        </p:blipFill>
        <p:spPr>
          <a:xfrm>
            <a:off x="2870138" y="2915000"/>
            <a:ext cx="5711027" cy="191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Results - N400 waves</a:t>
            </a:r>
            <a:endParaRPr sz="3500"/>
          </a:p>
        </p:txBody>
      </p:sp>
      <p:sp>
        <p:nvSpPr>
          <p:cNvPr id="149" name="Google Shape;149;p24"/>
          <p:cNvSpPr txBox="1"/>
          <p:nvPr>
            <p:ph idx="1" type="body"/>
          </p:nvPr>
        </p:nvSpPr>
        <p:spPr>
          <a:xfrm>
            <a:off x="2425975" y="985125"/>
            <a:ext cx="6262200" cy="3975300"/>
          </a:xfrm>
          <a:prstGeom prst="rect">
            <a:avLst/>
          </a:prstGeom>
        </p:spPr>
        <p:txBody>
          <a:bodyPr anchorCtr="0" anchor="t" bIns="0" lIns="0" spcFirstLastPara="1" rIns="0" wrap="square" tIns="0">
            <a:noAutofit/>
          </a:bodyPr>
          <a:lstStyle/>
          <a:p>
            <a:pPr indent="0" lvl="0" marL="0" marR="152400" rtl="0" algn="l">
              <a:lnSpc>
                <a:spcPct val="115000"/>
              </a:lnSpc>
              <a:spcBef>
                <a:spcPts val="0"/>
              </a:spcBef>
              <a:spcAft>
                <a:spcPts val="0"/>
              </a:spcAft>
              <a:buNone/>
            </a:pPr>
            <a:r>
              <a:rPr b="1" lang="en" sz="1600">
                <a:latin typeface="Inria Serif"/>
                <a:ea typeface="Inria Serif"/>
                <a:cs typeface="Inria Serif"/>
                <a:sym typeface="Inria Serif"/>
              </a:rPr>
              <a:t>Channel F3</a:t>
            </a:r>
            <a:endParaRPr b="1"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Participant #1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spcBef>
                <a:spcPts val="0"/>
              </a:spcBef>
              <a:spcAft>
                <a:spcPts val="0"/>
              </a:spcAft>
              <a:buNone/>
            </a:pPr>
            <a:r>
              <a:t/>
            </a:r>
            <a:endParaRPr b="1" sz="1600">
              <a:latin typeface="Inria Serif"/>
              <a:ea typeface="Inria Serif"/>
              <a:cs typeface="Inria Serif"/>
              <a:sym typeface="Inria Serif"/>
            </a:endParaRPr>
          </a:p>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Participant #2</a:t>
            </a:r>
            <a:endParaRPr sz="1600">
              <a:latin typeface="Inria Serif"/>
              <a:ea typeface="Inria Serif"/>
              <a:cs typeface="Inria Serif"/>
              <a:sym typeface="Inria Serif"/>
            </a:endParaRPr>
          </a:p>
        </p:txBody>
      </p:sp>
      <p:sp>
        <p:nvSpPr>
          <p:cNvPr id="150" name="Google Shape;150;p24"/>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Duc</a:t>
            </a:r>
            <a:endParaRPr sz="1200">
              <a:solidFill>
                <a:schemeClr val="dk1"/>
              </a:solidFill>
              <a:latin typeface="Inria Serif Light"/>
              <a:ea typeface="Inria Serif Light"/>
              <a:cs typeface="Inria Serif Light"/>
              <a:sym typeface="Inria Serif Light"/>
            </a:endParaRPr>
          </a:p>
        </p:txBody>
      </p:sp>
      <p:pic>
        <p:nvPicPr>
          <p:cNvPr id="151" name="Google Shape;151;p24"/>
          <p:cNvPicPr preferRelativeResize="0"/>
          <p:nvPr/>
        </p:nvPicPr>
        <p:blipFill>
          <a:blip r:embed="rId3">
            <a:alphaModFix/>
          </a:blip>
          <a:stretch>
            <a:fillRect/>
          </a:stretch>
        </p:blipFill>
        <p:spPr>
          <a:xfrm>
            <a:off x="2859750" y="1452801"/>
            <a:ext cx="5394673" cy="1775375"/>
          </a:xfrm>
          <a:prstGeom prst="rect">
            <a:avLst/>
          </a:prstGeom>
          <a:noFill/>
          <a:ln>
            <a:noFill/>
          </a:ln>
        </p:spPr>
      </p:pic>
      <p:pic>
        <p:nvPicPr>
          <p:cNvPr id="152" name="Google Shape;152;p24"/>
          <p:cNvPicPr preferRelativeResize="0"/>
          <p:nvPr/>
        </p:nvPicPr>
        <p:blipFill>
          <a:blip r:embed="rId4">
            <a:alphaModFix/>
          </a:blip>
          <a:stretch>
            <a:fillRect/>
          </a:stretch>
        </p:blipFill>
        <p:spPr>
          <a:xfrm>
            <a:off x="2859800" y="3368125"/>
            <a:ext cx="5394611" cy="1775375"/>
          </a:xfrm>
          <a:prstGeom prst="rect">
            <a:avLst/>
          </a:prstGeom>
          <a:noFill/>
          <a:ln>
            <a:noFill/>
          </a:ln>
        </p:spPr>
      </p:pic>
      <p:sp>
        <p:nvSpPr>
          <p:cNvPr id="153" name="Google Shape;153;p24"/>
          <p:cNvSpPr/>
          <p:nvPr/>
        </p:nvSpPr>
        <p:spPr>
          <a:xfrm>
            <a:off x="5440400" y="2628525"/>
            <a:ext cx="489900" cy="369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5440400" y="4260425"/>
            <a:ext cx="489900" cy="369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Results - N400 waves</a:t>
            </a:r>
            <a:endParaRPr sz="3500"/>
          </a:p>
        </p:txBody>
      </p:sp>
      <p:sp>
        <p:nvSpPr>
          <p:cNvPr id="160" name="Google Shape;160;p25"/>
          <p:cNvSpPr txBox="1"/>
          <p:nvPr>
            <p:ph idx="1" type="body"/>
          </p:nvPr>
        </p:nvSpPr>
        <p:spPr>
          <a:xfrm>
            <a:off x="2425975" y="985125"/>
            <a:ext cx="6262200" cy="3975300"/>
          </a:xfrm>
          <a:prstGeom prst="rect">
            <a:avLst/>
          </a:prstGeom>
        </p:spPr>
        <p:txBody>
          <a:bodyPr anchorCtr="0" anchor="t" bIns="0" lIns="0" spcFirstLastPara="1" rIns="0" wrap="square" tIns="0">
            <a:noAutofit/>
          </a:bodyPr>
          <a:lstStyle/>
          <a:p>
            <a:pPr indent="0" lvl="0" marL="0" marR="152400" rtl="0" algn="l">
              <a:lnSpc>
                <a:spcPct val="115000"/>
              </a:lnSpc>
              <a:spcBef>
                <a:spcPts val="0"/>
              </a:spcBef>
              <a:spcAft>
                <a:spcPts val="0"/>
              </a:spcAft>
              <a:buNone/>
            </a:pPr>
            <a:r>
              <a:rPr b="1" lang="en" sz="1600">
                <a:latin typeface="Inria Serif"/>
                <a:ea typeface="Inria Serif"/>
                <a:cs typeface="Inria Serif"/>
                <a:sym typeface="Inria Serif"/>
              </a:rPr>
              <a:t>Channel F4</a:t>
            </a:r>
            <a:endParaRPr b="1"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Participant #1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spcBef>
                <a:spcPts val="0"/>
              </a:spcBef>
              <a:spcAft>
                <a:spcPts val="0"/>
              </a:spcAft>
              <a:buNone/>
            </a:pPr>
            <a:r>
              <a:t/>
            </a:r>
            <a:endParaRPr b="1" sz="1600">
              <a:latin typeface="Inria Serif"/>
              <a:ea typeface="Inria Serif"/>
              <a:cs typeface="Inria Serif"/>
              <a:sym typeface="Inria Serif"/>
            </a:endParaRPr>
          </a:p>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Participant #2</a:t>
            </a:r>
            <a:endParaRPr sz="1600">
              <a:latin typeface="Inria Serif"/>
              <a:ea typeface="Inria Serif"/>
              <a:cs typeface="Inria Serif"/>
              <a:sym typeface="Inria Serif"/>
            </a:endParaRPr>
          </a:p>
        </p:txBody>
      </p:sp>
      <p:sp>
        <p:nvSpPr>
          <p:cNvPr id="161" name="Google Shape;161;p25"/>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Duc</a:t>
            </a:r>
            <a:endParaRPr sz="1200">
              <a:solidFill>
                <a:schemeClr val="dk1"/>
              </a:solidFill>
              <a:latin typeface="Inria Serif Light"/>
              <a:ea typeface="Inria Serif Light"/>
              <a:cs typeface="Inria Serif Light"/>
              <a:sym typeface="Inria Serif Light"/>
            </a:endParaRPr>
          </a:p>
        </p:txBody>
      </p:sp>
      <p:pic>
        <p:nvPicPr>
          <p:cNvPr id="162" name="Google Shape;162;p25"/>
          <p:cNvPicPr preferRelativeResize="0"/>
          <p:nvPr/>
        </p:nvPicPr>
        <p:blipFill>
          <a:blip r:embed="rId3">
            <a:alphaModFix/>
          </a:blip>
          <a:stretch>
            <a:fillRect/>
          </a:stretch>
        </p:blipFill>
        <p:spPr>
          <a:xfrm>
            <a:off x="2859788" y="1394874"/>
            <a:ext cx="5394621" cy="1775375"/>
          </a:xfrm>
          <a:prstGeom prst="rect">
            <a:avLst/>
          </a:prstGeom>
          <a:noFill/>
          <a:ln>
            <a:noFill/>
          </a:ln>
        </p:spPr>
      </p:pic>
      <p:pic>
        <p:nvPicPr>
          <p:cNvPr id="163" name="Google Shape;163;p25"/>
          <p:cNvPicPr preferRelativeResize="0"/>
          <p:nvPr/>
        </p:nvPicPr>
        <p:blipFill>
          <a:blip r:embed="rId4">
            <a:alphaModFix/>
          </a:blip>
          <a:stretch>
            <a:fillRect/>
          </a:stretch>
        </p:blipFill>
        <p:spPr>
          <a:xfrm>
            <a:off x="2859801" y="3368133"/>
            <a:ext cx="5394601" cy="1775368"/>
          </a:xfrm>
          <a:prstGeom prst="rect">
            <a:avLst/>
          </a:prstGeom>
          <a:noFill/>
          <a:ln>
            <a:noFill/>
          </a:ln>
        </p:spPr>
      </p:pic>
      <p:sp>
        <p:nvSpPr>
          <p:cNvPr id="164" name="Google Shape;164;p25"/>
          <p:cNvSpPr/>
          <p:nvPr/>
        </p:nvSpPr>
        <p:spPr>
          <a:xfrm>
            <a:off x="5952100" y="2205800"/>
            <a:ext cx="478800" cy="2448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5473325" y="4149200"/>
            <a:ext cx="690600" cy="492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Results - Discovery</a:t>
            </a:r>
            <a:endParaRPr sz="3500"/>
          </a:p>
        </p:txBody>
      </p:sp>
      <p:sp>
        <p:nvSpPr>
          <p:cNvPr id="171" name="Google Shape;171;p26"/>
          <p:cNvSpPr txBox="1"/>
          <p:nvPr>
            <p:ph idx="1" type="body"/>
          </p:nvPr>
        </p:nvSpPr>
        <p:spPr>
          <a:xfrm>
            <a:off x="2763000" y="1080675"/>
            <a:ext cx="5925300" cy="3879600"/>
          </a:xfrm>
          <a:prstGeom prst="rect">
            <a:avLst/>
          </a:prstGeom>
        </p:spPr>
        <p:txBody>
          <a:bodyPr anchorCtr="0" anchor="t" bIns="0" lIns="0" spcFirstLastPara="1" rIns="0" wrap="square" tIns="0">
            <a:noAutofit/>
          </a:bodyPr>
          <a:lstStyle/>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The frontal channels exhibited a greater N400 ERP component for snippets of familiar music when compared to snippets of unfamiliar music</a:t>
            </a:r>
            <a:endParaRPr sz="1600">
              <a:latin typeface="Inria Serif"/>
              <a:ea typeface="Inria Serif"/>
              <a:cs typeface="Inria Serif"/>
              <a:sym typeface="Inria Serif"/>
            </a:endParaRPr>
          </a:p>
          <a:p>
            <a:pPr indent="-330200" lvl="1" marL="13716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This therefore could suggest that familiar music results in increased semantic processing due to processing of emotions and/or semantic associations linked to the song</a:t>
            </a:r>
            <a:endParaRPr sz="1600">
              <a:latin typeface="Inria Serif"/>
              <a:ea typeface="Inria Serif"/>
              <a:cs typeface="Inria Serif"/>
              <a:sym typeface="Inria Serif"/>
            </a:endParaRPr>
          </a:p>
          <a:p>
            <a:pPr indent="-330200" lvl="1" marL="13716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This is what we expected to see as familiar songs would have a greater likelihood of an emotional connection</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What went wrong: we had very little data to work with, and therefore, the ERP might not be highly accurate</a:t>
            </a:r>
            <a:endParaRPr sz="1600">
              <a:latin typeface="Inria Serif"/>
              <a:ea typeface="Inria Serif"/>
              <a:cs typeface="Inria Serif"/>
              <a:sym typeface="Inria Serif"/>
            </a:endParaRPr>
          </a:p>
        </p:txBody>
      </p:sp>
      <p:sp>
        <p:nvSpPr>
          <p:cNvPr id="172" name="Google Shape;172;p26"/>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Duc</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Results - Difficulties</a:t>
            </a:r>
            <a:endParaRPr sz="3500"/>
          </a:p>
        </p:txBody>
      </p:sp>
      <p:sp>
        <p:nvSpPr>
          <p:cNvPr id="178" name="Google Shape;178;p27"/>
          <p:cNvSpPr txBox="1"/>
          <p:nvPr>
            <p:ph idx="1" type="body"/>
          </p:nvPr>
        </p:nvSpPr>
        <p:spPr>
          <a:xfrm>
            <a:off x="3173550" y="1353900"/>
            <a:ext cx="5925300" cy="3714000"/>
          </a:xfrm>
          <a:prstGeom prst="rect">
            <a:avLst/>
          </a:prstGeom>
        </p:spPr>
        <p:txBody>
          <a:bodyPr anchorCtr="0" anchor="t" bIns="0" lIns="0" spcFirstLastPara="1" rIns="0" wrap="square" tIns="0">
            <a:noAutofit/>
          </a:bodyPr>
          <a:lstStyle/>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We had to redo Participant #1’s data collection</a:t>
            </a:r>
            <a:endParaRPr sz="1600">
              <a:latin typeface="Inria Serif"/>
              <a:ea typeface="Inria Serif"/>
              <a:cs typeface="Inria Serif"/>
              <a:sym typeface="Inria Serif"/>
            </a:endParaRPr>
          </a:p>
          <a:p>
            <a:pPr indent="-330200" lvl="1" marL="13716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One of the problems that we ran into on the first day of recording was coordinating the music stimulus without pre-recording it</a:t>
            </a:r>
            <a:endParaRPr sz="1600">
              <a:latin typeface="Inria Serif"/>
              <a:ea typeface="Inria Serif"/>
              <a:cs typeface="Inria Serif"/>
              <a:sym typeface="Inria Serif"/>
            </a:endParaRPr>
          </a:p>
          <a:p>
            <a:pPr indent="-330200" lvl="1" marL="13716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There was also something wrong with the EEG recording itself, as the data seemed to not be collected properly on the first day</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It was difficult for us to perform artifact filtering since we had trouble figuring out which data points in channel Fp1 are considered as artifacts. </a:t>
            </a:r>
            <a:endParaRPr sz="1600">
              <a:latin typeface="Inria Serif"/>
              <a:ea typeface="Inria Serif"/>
              <a:cs typeface="Inria Serif"/>
              <a:sym typeface="Inria Serif"/>
            </a:endParaRPr>
          </a:p>
        </p:txBody>
      </p:sp>
      <p:sp>
        <p:nvSpPr>
          <p:cNvPr id="179" name="Google Shape;179;p27"/>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Duc</a:t>
            </a:r>
            <a:endParaRPr sz="1200">
              <a:solidFill>
                <a:schemeClr val="dk1"/>
              </a:solidFill>
              <a:latin typeface="Inria Serif Light"/>
              <a:ea typeface="Inria Serif Light"/>
              <a:cs typeface="Inria Serif Light"/>
              <a:sym typeface="Inria Serif Light"/>
            </a:endParaRPr>
          </a:p>
        </p:txBody>
      </p:sp>
      <p:pic>
        <p:nvPicPr>
          <p:cNvPr id="180" name="Google Shape;180;p27"/>
          <p:cNvPicPr preferRelativeResize="0"/>
          <p:nvPr/>
        </p:nvPicPr>
        <p:blipFill>
          <a:blip r:embed="rId3">
            <a:alphaModFix/>
          </a:blip>
          <a:stretch>
            <a:fillRect/>
          </a:stretch>
        </p:blipFill>
        <p:spPr>
          <a:xfrm>
            <a:off x="66325" y="1781750"/>
            <a:ext cx="3503123" cy="1788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Discussion </a:t>
            </a:r>
            <a:r>
              <a:rPr lang="en" sz="3500"/>
              <a:t> - What did we learn?</a:t>
            </a:r>
            <a:endParaRPr sz="3500"/>
          </a:p>
        </p:txBody>
      </p:sp>
      <p:sp>
        <p:nvSpPr>
          <p:cNvPr id="186" name="Google Shape;186;p28"/>
          <p:cNvSpPr txBox="1"/>
          <p:nvPr>
            <p:ph idx="1" type="body"/>
          </p:nvPr>
        </p:nvSpPr>
        <p:spPr>
          <a:xfrm>
            <a:off x="2675600" y="1286675"/>
            <a:ext cx="5925300" cy="3714000"/>
          </a:xfrm>
          <a:prstGeom prst="rect">
            <a:avLst/>
          </a:prstGeom>
        </p:spPr>
        <p:txBody>
          <a:bodyPr anchorCtr="0" anchor="t" bIns="0" lIns="0" spcFirstLastPara="1" rIns="0" wrap="square" tIns="0">
            <a:noAutofit/>
          </a:bodyPr>
          <a:lstStyle/>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We learned how to properly design an EGG experiment, set up a procedure for testing, and collect EGG data using OpenBCI</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Evaluate ERP data and waveforms by analyzing the relationship between time vs. amplitude</a:t>
            </a:r>
            <a:endParaRPr sz="1600">
              <a:latin typeface="Inria Serif"/>
              <a:ea typeface="Inria Serif"/>
              <a:cs typeface="Inria Serif"/>
              <a:sym typeface="Inria Serif"/>
            </a:endParaRPr>
          </a:p>
          <a:p>
            <a:pPr indent="0" lvl="0" marL="0" marR="152400" rtl="0" algn="l">
              <a:spcBef>
                <a:spcPts val="0"/>
              </a:spcBef>
              <a:spcAft>
                <a:spcPts val="0"/>
              </a:spcAft>
              <a:buNone/>
            </a:pPr>
            <a:r>
              <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Use Jupyter Notebook and Python to pre-process our data through filtering and epoching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Greater N400 waves in frontal regions for familiar music compared to unfamiliar music</a:t>
            </a:r>
            <a:endParaRPr sz="1600">
              <a:latin typeface="Inria Serif"/>
              <a:ea typeface="Inria Serif"/>
              <a:cs typeface="Inria Serif"/>
              <a:sym typeface="Inria Serif"/>
            </a:endParaRPr>
          </a:p>
          <a:p>
            <a:pPr indent="0" lvl="0" marL="914400" marR="152400" rtl="0" algn="l">
              <a:lnSpc>
                <a:spcPct val="115000"/>
              </a:lnSpc>
              <a:spcBef>
                <a:spcPts val="0"/>
              </a:spcBef>
              <a:spcAft>
                <a:spcPts val="0"/>
              </a:spcAft>
              <a:buNone/>
            </a:pPr>
            <a:r>
              <a:t/>
            </a:r>
            <a:endParaRPr sz="1600">
              <a:latin typeface="Inria Serif"/>
              <a:ea typeface="Inria Serif"/>
              <a:cs typeface="Inria Serif"/>
              <a:sym typeface="Inria Serif"/>
            </a:endParaRPr>
          </a:p>
        </p:txBody>
      </p:sp>
      <p:sp>
        <p:nvSpPr>
          <p:cNvPr id="187" name="Google Shape;187;p28"/>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Duc</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Discussion - Improvements</a:t>
            </a:r>
            <a:endParaRPr sz="3500"/>
          </a:p>
        </p:txBody>
      </p:sp>
      <p:sp>
        <p:nvSpPr>
          <p:cNvPr id="193" name="Google Shape;193;p29"/>
          <p:cNvSpPr txBox="1"/>
          <p:nvPr>
            <p:ph idx="1" type="body"/>
          </p:nvPr>
        </p:nvSpPr>
        <p:spPr>
          <a:xfrm>
            <a:off x="2479375" y="979000"/>
            <a:ext cx="6493500" cy="4084200"/>
          </a:xfrm>
          <a:prstGeom prst="rect">
            <a:avLst/>
          </a:prstGeom>
        </p:spPr>
        <p:txBody>
          <a:bodyPr anchorCtr="0" anchor="t" bIns="0" lIns="0" spcFirstLastPara="1" rIns="0" wrap="square" tIns="0">
            <a:noAutofit/>
          </a:bodyPr>
          <a:lstStyle/>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Given more time, we would collect data from a diverse number of participants and/or with more trials so ERPs have better accuracy</a:t>
            </a:r>
            <a:endParaRPr sz="1600">
              <a:latin typeface="Inria Serif"/>
              <a:ea typeface="Inria Serif"/>
              <a:cs typeface="Inria Serif"/>
              <a:sym typeface="Inria Serif"/>
            </a:endParaRPr>
          </a:p>
          <a:p>
            <a:pPr indent="-330200" lvl="1" marL="1371600" marR="152400" rtl="0" algn="l">
              <a:spcBef>
                <a:spcPts val="0"/>
              </a:spcBef>
              <a:spcAft>
                <a:spcPts val="0"/>
              </a:spcAft>
              <a:buSzPts val="1600"/>
              <a:buFont typeface="Inria Serif"/>
              <a:buChar char="○"/>
            </a:pPr>
            <a:r>
              <a:rPr lang="en" sz="1600">
                <a:latin typeface="Inria Serif"/>
                <a:ea typeface="Inria Serif"/>
                <a:cs typeface="Inria Serif"/>
                <a:sym typeface="Inria Serif"/>
              </a:rPr>
              <a:t>Having a more diverse sample of participants help to increase the generalizability of findings between different demographics, like age, gender, and culture</a:t>
            </a:r>
            <a:endParaRPr sz="1600">
              <a:latin typeface="Inria Serif"/>
              <a:ea typeface="Inria Serif"/>
              <a:cs typeface="Inria Serif"/>
              <a:sym typeface="Inria Serif"/>
            </a:endParaRPr>
          </a:p>
          <a:p>
            <a:pPr indent="0" lvl="0" marL="0" marR="152400" rtl="0" algn="l">
              <a:spcBef>
                <a:spcPts val="0"/>
              </a:spcBef>
              <a:spcAft>
                <a:spcPts val="0"/>
              </a:spcAft>
              <a:buNone/>
            </a:pPr>
            <a:r>
              <a:t/>
            </a:r>
            <a:endParaRPr sz="1600">
              <a:latin typeface="Inria Serif"/>
              <a:ea typeface="Inria Serif"/>
              <a:cs typeface="Inria Serif"/>
              <a:sym typeface="Inria Serif"/>
            </a:endParaRPr>
          </a:p>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Control for differences in music stimuli better, such as factors like BPM, so there are no </a:t>
            </a:r>
            <a:r>
              <a:rPr lang="en" sz="1600">
                <a:latin typeface="Inria Serif"/>
                <a:ea typeface="Inria Serif"/>
                <a:cs typeface="Inria Serif"/>
                <a:sym typeface="Inria Serif"/>
              </a:rPr>
              <a:t>confounding</a:t>
            </a:r>
            <a:r>
              <a:rPr lang="en" sz="1600">
                <a:latin typeface="Inria Serif"/>
                <a:ea typeface="Inria Serif"/>
                <a:cs typeface="Inria Serif"/>
                <a:sym typeface="Inria Serif"/>
              </a:rPr>
              <a:t> variables</a:t>
            </a:r>
            <a:endParaRPr sz="1600">
              <a:latin typeface="Inria Serif"/>
              <a:ea typeface="Inria Serif"/>
              <a:cs typeface="Inria Serif"/>
              <a:sym typeface="Inria Serif"/>
            </a:endParaRPr>
          </a:p>
          <a:p>
            <a:pPr indent="0" lvl="0" marL="0" marR="152400" rtl="0" algn="l">
              <a:spcBef>
                <a:spcPts val="0"/>
              </a:spcBef>
              <a:spcAft>
                <a:spcPts val="0"/>
              </a:spcAft>
              <a:buNone/>
            </a:pPr>
            <a:r>
              <a:t/>
            </a:r>
            <a:endParaRPr sz="1600">
              <a:latin typeface="Inria Serif"/>
              <a:ea typeface="Inria Serif"/>
              <a:cs typeface="Inria Serif"/>
              <a:sym typeface="Inria Serif"/>
            </a:endParaRPr>
          </a:p>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Minimize environmental noise and distractions in the recording room to reduce signal artifacts</a:t>
            </a:r>
            <a:endParaRPr sz="1600">
              <a:latin typeface="Inria Serif"/>
              <a:ea typeface="Inria Serif"/>
              <a:cs typeface="Inria Serif"/>
              <a:sym typeface="Inria Serif"/>
            </a:endParaRPr>
          </a:p>
          <a:p>
            <a:pPr indent="0" lvl="0" marL="0" marR="152400" rtl="0" algn="l">
              <a:spcBef>
                <a:spcPts val="0"/>
              </a:spcBef>
              <a:spcAft>
                <a:spcPts val="0"/>
              </a:spcAft>
              <a:buNone/>
            </a:pPr>
            <a:r>
              <a:t/>
            </a:r>
            <a:endParaRPr sz="1600">
              <a:latin typeface="Inria Serif"/>
              <a:ea typeface="Inria Serif"/>
              <a:cs typeface="Inria Serif"/>
              <a:sym typeface="Inria Serif"/>
            </a:endParaRPr>
          </a:p>
          <a:p>
            <a:pPr indent="-330200" lvl="0" marL="914400" marR="152400" rtl="0" algn="l">
              <a:spcBef>
                <a:spcPts val="0"/>
              </a:spcBef>
              <a:spcAft>
                <a:spcPts val="0"/>
              </a:spcAft>
              <a:buSzPts val="1600"/>
              <a:buFont typeface="Inria Serif"/>
              <a:buChar char="★"/>
            </a:pPr>
            <a:r>
              <a:rPr lang="en" sz="1600">
                <a:latin typeface="Inria Serif"/>
                <a:ea typeface="Inria Serif"/>
                <a:cs typeface="Inria Serif"/>
                <a:sym typeface="Inria Serif"/>
              </a:rPr>
              <a:t>Use more of a statistical approach in analysis to test for significance</a:t>
            </a:r>
            <a:endParaRPr sz="1600">
              <a:latin typeface="Inria Serif"/>
              <a:ea typeface="Inria Serif"/>
              <a:cs typeface="Inria Serif"/>
              <a:sym typeface="Inria Serif"/>
            </a:endParaRPr>
          </a:p>
        </p:txBody>
      </p:sp>
      <p:sp>
        <p:nvSpPr>
          <p:cNvPr id="194" name="Google Shape;194;p29"/>
          <p:cNvSpPr txBox="1"/>
          <p:nvPr/>
        </p:nvSpPr>
        <p:spPr>
          <a:xfrm>
            <a:off x="0" y="4774200"/>
            <a:ext cx="112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Duc</a:t>
            </a:r>
            <a:endParaRPr sz="1200">
              <a:solidFill>
                <a:schemeClr val="dk1"/>
              </a:solidFill>
              <a:latin typeface="Inria Serif Light"/>
              <a:ea typeface="Inria Serif Light"/>
              <a:cs typeface="Inria Serif Light"/>
              <a:sym typeface="Inria Serif Light"/>
            </a:endParaRPr>
          </a:p>
          <a:p>
            <a:pPr indent="0" lvl="0" marL="0" rtl="0" algn="l">
              <a:spcBef>
                <a:spcPts val="0"/>
              </a:spcBef>
              <a:spcAft>
                <a:spcPts val="0"/>
              </a:spcAft>
              <a:buNone/>
            </a:pPr>
            <a:r>
              <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0" name="Google Shape;200;p30"/>
          <p:cNvSpPr txBox="1"/>
          <p:nvPr>
            <p:ph idx="4294967295" type="ctrTitle"/>
          </p:nvPr>
        </p:nvSpPr>
        <p:spPr>
          <a:xfrm>
            <a:off x="912900" y="2142453"/>
            <a:ext cx="7318200" cy="858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5000"/>
              <a:t>Thank you for your time!</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Introduction and Motivation</a:t>
            </a:r>
            <a:endParaRPr sz="3500"/>
          </a:p>
        </p:txBody>
      </p:sp>
      <p:sp>
        <p:nvSpPr>
          <p:cNvPr id="73" name="Google Shape;73;p14"/>
          <p:cNvSpPr txBox="1"/>
          <p:nvPr>
            <p:ph idx="1" type="body"/>
          </p:nvPr>
        </p:nvSpPr>
        <p:spPr>
          <a:xfrm>
            <a:off x="2749650" y="1122850"/>
            <a:ext cx="5925300" cy="39177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a:t>How does a person’s familiarity with a piece of music affect the brain?</a:t>
            </a:r>
            <a:endParaRPr/>
          </a:p>
          <a:p>
            <a:pPr indent="-355600" lvl="0" marL="457200" rtl="0" algn="l">
              <a:spcBef>
                <a:spcPts val="0"/>
              </a:spcBef>
              <a:spcAft>
                <a:spcPts val="0"/>
              </a:spcAft>
              <a:buSzPts val="2000"/>
              <a:buChar char="★"/>
            </a:pPr>
            <a:r>
              <a:rPr lang="en"/>
              <a:t>The familiarity of a song might be correlated with one’s emotional response and attention while listening</a:t>
            </a:r>
            <a:endParaRPr/>
          </a:p>
          <a:p>
            <a:pPr indent="-336550" lvl="1" marL="914400" rtl="0" algn="l">
              <a:spcBef>
                <a:spcPts val="0"/>
              </a:spcBef>
              <a:spcAft>
                <a:spcPts val="0"/>
              </a:spcAft>
              <a:buSzPts val="1700"/>
              <a:buChar char="○"/>
            </a:pPr>
            <a:r>
              <a:rPr lang="en" sz="1700"/>
              <a:t>Does a familiar song elicit a greater response in the frontal lobes due to increased attention?</a:t>
            </a:r>
            <a:endParaRPr sz="1700"/>
          </a:p>
          <a:p>
            <a:pPr indent="-355600" lvl="0" marL="457200" rtl="0" algn="l">
              <a:spcBef>
                <a:spcPts val="0"/>
              </a:spcBef>
              <a:spcAft>
                <a:spcPts val="0"/>
              </a:spcAft>
              <a:buSzPts val="2000"/>
              <a:buChar char="★"/>
            </a:pPr>
            <a:r>
              <a:rPr lang="en"/>
              <a:t>People often play music while studying or working, and examining the brain’s response to familiarity could aid in choosing the right type of music to be more focused </a:t>
            </a:r>
            <a:endParaRPr/>
          </a:p>
        </p:txBody>
      </p:sp>
      <p:sp>
        <p:nvSpPr>
          <p:cNvPr id="74" name="Google Shape;74;p14"/>
          <p:cNvSpPr txBox="1"/>
          <p:nvPr/>
        </p:nvSpPr>
        <p:spPr>
          <a:xfrm>
            <a:off x="0" y="4774200"/>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Kaushika</a:t>
            </a:r>
            <a:endParaRPr sz="1200">
              <a:solidFill>
                <a:schemeClr val="dk1"/>
              </a:solidFill>
              <a:latin typeface="Inria Serif Light"/>
              <a:ea typeface="Inria Serif Light"/>
              <a:cs typeface="Inria Serif Light"/>
              <a:sym typeface="Inria Serif Light"/>
            </a:endParaRPr>
          </a:p>
        </p:txBody>
      </p:sp>
      <p:pic>
        <p:nvPicPr>
          <p:cNvPr id="75" name="Google Shape;75;p14"/>
          <p:cNvPicPr preferRelativeResize="0"/>
          <p:nvPr/>
        </p:nvPicPr>
        <p:blipFill rotWithShape="1">
          <a:blip r:embed="rId3">
            <a:alphaModFix/>
          </a:blip>
          <a:srcRect b="0" l="10444" r="10665" t="0"/>
          <a:stretch/>
        </p:blipFill>
        <p:spPr>
          <a:xfrm>
            <a:off x="103150" y="1728763"/>
            <a:ext cx="2134750" cy="270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Related Work</a:t>
            </a:r>
            <a:endParaRPr sz="3500"/>
          </a:p>
        </p:txBody>
      </p:sp>
      <p:sp>
        <p:nvSpPr>
          <p:cNvPr id="81" name="Google Shape;81;p15"/>
          <p:cNvSpPr txBox="1"/>
          <p:nvPr>
            <p:ph idx="1" type="body"/>
          </p:nvPr>
        </p:nvSpPr>
        <p:spPr>
          <a:xfrm>
            <a:off x="2763000" y="1243100"/>
            <a:ext cx="5925300" cy="3556800"/>
          </a:xfrm>
          <a:prstGeom prst="rect">
            <a:avLst/>
          </a:prstGeom>
        </p:spPr>
        <p:txBody>
          <a:bodyPr anchorCtr="0" anchor="t" bIns="0" lIns="0" spcFirstLastPara="1" rIns="0" wrap="square" tIns="0">
            <a:noAutofit/>
          </a:bodyPr>
          <a:lstStyle/>
          <a:p>
            <a:pPr indent="-336550" lvl="0" marL="457200" marR="152400" rtl="0" algn="l">
              <a:spcBef>
                <a:spcPts val="0"/>
              </a:spcBef>
              <a:spcAft>
                <a:spcPts val="0"/>
              </a:spcAft>
              <a:buSzPts val="1700"/>
              <a:buFont typeface="Inria Serif"/>
              <a:buChar char="★"/>
            </a:pPr>
            <a:r>
              <a:rPr lang="en" sz="1700">
                <a:latin typeface="Inria Serif"/>
                <a:ea typeface="Inria Serif"/>
                <a:cs typeface="Inria Serif"/>
                <a:sym typeface="Inria Serif"/>
              </a:rPr>
              <a:t>Music and Emotions in the Brain: </a:t>
            </a:r>
            <a:r>
              <a:rPr lang="en" sz="1700">
                <a:latin typeface="Inria Serif"/>
                <a:ea typeface="Inria Serif"/>
                <a:cs typeface="Inria Serif"/>
                <a:sym typeface="Inria Serif"/>
              </a:rPr>
              <a:t>Familiarity</a:t>
            </a:r>
            <a:r>
              <a:rPr lang="en" sz="1700">
                <a:latin typeface="Inria Serif"/>
                <a:ea typeface="Inria Serif"/>
                <a:cs typeface="Inria Serif"/>
                <a:sym typeface="Inria Serif"/>
              </a:rPr>
              <a:t> Matters</a:t>
            </a:r>
            <a:endParaRPr sz="1700">
              <a:latin typeface="Inria Serif"/>
              <a:ea typeface="Inria Serif"/>
              <a:cs typeface="Inria Serif"/>
              <a:sym typeface="Inria Serif"/>
            </a:endParaRPr>
          </a:p>
          <a:p>
            <a:pPr indent="-342900" lvl="1" marL="914400" rtl="0" algn="l">
              <a:lnSpc>
                <a:spcPct val="115000"/>
              </a:lnSpc>
              <a:spcBef>
                <a:spcPts val="0"/>
              </a:spcBef>
              <a:spcAft>
                <a:spcPts val="0"/>
              </a:spcAft>
              <a:buClr>
                <a:schemeClr val="dk1"/>
              </a:buClr>
              <a:buSzPts val="1800"/>
              <a:buFont typeface="Inria Serif"/>
              <a:buChar char="○"/>
            </a:pPr>
            <a:r>
              <a:rPr lang="en" sz="1300">
                <a:latin typeface="Inria Serif"/>
                <a:ea typeface="Inria Serif"/>
                <a:cs typeface="Inria Serif"/>
                <a:sym typeface="Inria Serif"/>
              </a:rPr>
              <a:t>Pereira, C. E., Teixeira, J. A., Figueiredo, P., Xavier, J., Castro, S. L., &amp; Brattico, E. (2011). Music and Emotions in the Brain: Familiarity Matters. </a:t>
            </a:r>
            <a:r>
              <a:rPr i="1" lang="en" sz="1300">
                <a:latin typeface="Inria Serif"/>
                <a:ea typeface="Inria Serif"/>
                <a:cs typeface="Inria Serif"/>
                <a:sym typeface="Inria Serif"/>
              </a:rPr>
              <a:t>PLOS ONE</a:t>
            </a:r>
            <a:r>
              <a:rPr lang="en" sz="1300">
                <a:latin typeface="Inria Serif"/>
                <a:ea typeface="Inria Serif"/>
                <a:cs typeface="Inria Serif"/>
                <a:sym typeface="Inria Serif"/>
              </a:rPr>
              <a:t>, </a:t>
            </a:r>
            <a:r>
              <a:rPr i="1" lang="en" sz="1300">
                <a:latin typeface="Inria Serif"/>
                <a:ea typeface="Inria Serif"/>
                <a:cs typeface="Inria Serif"/>
                <a:sym typeface="Inria Serif"/>
              </a:rPr>
              <a:t>6</a:t>
            </a:r>
            <a:r>
              <a:rPr lang="en" sz="1300">
                <a:latin typeface="Inria Serif"/>
                <a:ea typeface="Inria Serif"/>
                <a:cs typeface="Inria Serif"/>
                <a:sym typeface="Inria Serif"/>
              </a:rPr>
              <a:t>(11), e27241. </a:t>
            </a:r>
            <a:r>
              <a:rPr lang="en" sz="1300" u="sng">
                <a:latin typeface="Inria Serif"/>
                <a:ea typeface="Inria Serif"/>
                <a:cs typeface="Inria Serif"/>
                <a:sym typeface="Inria Serif"/>
                <a:hlinkClick r:id="rId3"/>
              </a:rPr>
              <a:t>https://doi.org/10.1371/journal.pone.0027241</a:t>
            </a:r>
            <a:r>
              <a:rPr lang="en" sz="1300">
                <a:latin typeface="Inria Serif"/>
                <a:ea typeface="Inria Serif"/>
                <a:cs typeface="Inria Serif"/>
                <a:sym typeface="Inria Serif"/>
              </a:rPr>
              <a:t> </a:t>
            </a:r>
            <a:endParaRPr sz="1800">
              <a:latin typeface="Inria Serif"/>
              <a:ea typeface="Inria Serif"/>
              <a:cs typeface="Inria Serif"/>
              <a:sym typeface="Inria Serif"/>
            </a:endParaRPr>
          </a:p>
          <a:p>
            <a:pPr indent="0" lvl="0" marL="0" rtl="0" algn="l">
              <a:lnSpc>
                <a:spcPct val="115000"/>
              </a:lnSpc>
              <a:spcBef>
                <a:spcPts val="0"/>
              </a:spcBef>
              <a:spcAft>
                <a:spcPts val="0"/>
              </a:spcAft>
              <a:buNone/>
            </a:pPr>
            <a:r>
              <a:t/>
            </a:r>
            <a:endParaRPr sz="1300">
              <a:latin typeface="Inria Serif"/>
              <a:ea typeface="Inria Serif"/>
              <a:cs typeface="Inria Serif"/>
              <a:sym typeface="Inria Serif"/>
            </a:endParaRPr>
          </a:p>
          <a:p>
            <a:pPr indent="-336550" lvl="0" marL="457200" rtl="0" algn="l">
              <a:spcBef>
                <a:spcPts val="0"/>
              </a:spcBef>
              <a:spcAft>
                <a:spcPts val="0"/>
              </a:spcAft>
              <a:buSzPts val="1700"/>
              <a:buFont typeface="Inria Serif"/>
              <a:buChar char="★"/>
            </a:pPr>
            <a:r>
              <a:rPr lang="en" sz="1700">
                <a:latin typeface="Inria Serif"/>
                <a:ea typeface="Inria Serif"/>
                <a:cs typeface="Inria Serif"/>
                <a:sym typeface="Inria Serif"/>
              </a:rPr>
              <a:t>Neural Correlates of Familiarity in Music Listening: A Systematic Review and a Neuroimaging Meta-Analysis</a:t>
            </a:r>
            <a:endParaRPr sz="1700">
              <a:latin typeface="Inria Serif"/>
              <a:ea typeface="Inria Serif"/>
              <a:cs typeface="Inria Serif"/>
              <a:sym typeface="Inria Serif"/>
            </a:endParaRPr>
          </a:p>
          <a:p>
            <a:pPr indent="-342900" lvl="1" marL="914400" rtl="0" algn="l">
              <a:lnSpc>
                <a:spcPct val="115000"/>
              </a:lnSpc>
              <a:spcBef>
                <a:spcPts val="0"/>
              </a:spcBef>
              <a:spcAft>
                <a:spcPts val="0"/>
              </a:spcAft>
              <a:buClr>
                <a:schemeClr val="dk1"/>
              </a:buClr>
              <a:buSzPts val="1800"/>
              <a:buChar char="○"/>
            </a:pPr>
            <a:r>
              <a:rPr lang="en" sz="1300">
                <a:latin typeface="Inria Serif"/>
                <a:ea typeface="Inria Serif"/>
                <a:cs typeface="Inria Serif"/>
                <a:sym typeface="Inria Serif"/>
              </a:rPr>
              <a:t>Freitas, C., Manzato, E., Burini, A., Taylor, M. J., Lerch, J. P., &amp; Anagnostou, E. (2018). Neural Correlates of Familiarity in Music Listening: A Systematic Review and a Neuroimaging Meta-Analysis. </a:t>
            </a:r>
            <a:r>
              <a:rPr i="1" lang="en" sz="1300">
                <a:latin typeface="Inria Serif"/>
                <a:ea typeface="Inria Serif"/>
                <a:cs typeface="Inria Serif"/>
                <a:sym typeface="Inria Serif"/>
              </a:rPr>
              <a:t>Frontiers in Neuroscience</a:t>
            </a:r>
            <a:r>
              <a:rPr lang="en" sz="1300">
                <a:latin typeface="Inria Serif"/>
                <a:ea typeface="Inria Serif"/>
                <a:cs typeface="Inria Serif"/>
                <a:sym typeface="Inria Serif"/>
              </a:rPr>
              <a:t>, </a:t>
            </a:r>
            <a:r>
              <a:rPr i="1" lang="en" sz="1300">
                <a:latin typeface="Inria Serif"/>
                <a:ea typeface="Inria Serif"/>
                <a:cs typeface="Inria Serif"/>
                <a:sym typeface="Inria Serif"/>
              </a:rPr>
              <a:t>12</a:t>
            </a:r>
            <a:r>
              <a:rPr lang="en" sz="1300">
                <a:latin typeface="Inria Serif"/>
                <a:ea typeface="Inria Serif"/>
                <a:cs typeface="Inria Serif"/>
                <a:sym typeface="Inria Serif"/>
              </a:rPr>
              <a:t>. </a:t>
            </a:r>
            <a:r>
              <a:rPr lang="en" sz="1300" u="sng">
                <a:latin typeface="Inria Serif"/>
                <a:ea typeface="Inria Serif"/>
                <a:cs typeface="Inria Serif"/>
                <a:sym typeface="Inria Serif"/>
                <a:hlinkClick r:id="rId4"/>
              </a:rPr>
              <a:t>https://doi.org/10.3389/fnins.2018.00686</a:t>
            </a:r>
            <a:endParaRPr sz="1200">
              <a:latin typeface="Inria Serif"/>
              <a:ea typeface="Inria Serif"/>
              <a:cs typeface="Inria Serif"/>
              <a:sym typeface="Inria Serif"/>
            </a:endParaRPr>
          </a:p>
        </p:txBody>
      </p:sp>
      <p:sp>
        <p:nvSpPr>
          <p:cNvPr id="82" name="Google Shape;82;p15"/>
          <p:cNvSpPr txBox="1"/>
          <p:nvPr/>
        </p:nvSpPr>
        <p:spPr>
          <a:xfrm>
            <a:off x="0" y="4774200"/>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Kaushika</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Related Work</a:t>
            </a:r>
            <a:endParaRPr sz="3500"/>
          </a:p>
        </p:txBody>
      </p:sp>
      <p:sp>
        <p:nvSpPr>
          <p:cNvPr id="88" name="Google Shape;88;p16"/>
          <p:cNvSpPr txBox="1"/>
          <p:nvPr>
            <p:ph idx="1" type="body"/>
          </p:nvPr>
        </p:nvSpPr>
        <p:spPr>
          <a:xfrm>
            <a:off x="2763000" y="1286425"/>
            <a:ext cx="5925300" cy="3580500"/>
          </a:xfrm>
          <a:prstGeom prst="rect">
            <a:avLst/>
          </a:prstGeom>
        </p:spPr>
        <p:txBody>
          <a:bodyPr anchorCtr="0" anchor="t" bIns="0" lIns="0" spcFirstLastPara="1" rIns="0" wrap="square" tIns="0">
            <a:noAutofit/>
          </a:bodyPr>
          <a:lstStyle/>
          <a:p>
            <a:pPr indent="-330200" lvl="0" marL="4572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Mere exposure effect: the more familiar or more exposed to something we are, the more we tend to like it</a:t>
            </a:r>
            <a:endParaRPr sz="1600">
              <a:latin typeface="Inria Serif"/>
              <a:ea typeface="Inria Serif"/>
              <a:cs typeface="Inria Serif"/>
              <a:sym typeface="Inria Serif"/>
            </a:endParaRPr>
          </a:p>
          <a:p>
            <a:pPr indent="0" lvl="0" marL="45720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330200" lvl="0" marL="457200" marR="152400" rtl="0" algn="l">
              <a:spcBef>
                <a:spcPts val="0"/>
              </a:spcBef>
              <a:spcAft>
                <a:spcPts val="0"/>
              </a:spcAft>
              <a:buSzPts val="1600"/>
              <a:buFont typeface="Inria Serif"/>
              <a:buChar char="★"/>
            </a:pPr>
            <a:r>
              <a:rPr lang="en" sz="1600">
                <a:latin typeface="Inria Serif"/>
                <a:ea typeface="Inria Serif"/>
                <a:cs typeface="Inria Serif"/>
                <a:sym typeface="Inria Serif"/>
              </a:rPr>
              <a:t>The N400 wave, an ERP component, is known to be associated with </a:t>
            </a:r>
            <a:r>
              <a:rPr lang="en" sz="1600">
                <a:latin typeface="Inria Serif"/>
                <a:ea typeface="Inria Serif"/>
                <a:cs typeface="Inria Serif"/>
                <a:sym typeface="Inria Serif"/>
              </a:rPr>
              <a:t>conceptual</a:t>
            </a:r>
            <a:r>
              <a:rPr lang="en" sz="1600">
                <a:latin typeface="Inria Serif"/>
                <a:ea typeface="Inria Serif"/>
                <a:cs typeface="Inria Serif"/>
                <a:sym typeface="Inria Serif"/>
              </a:rPr>
              <a:t> or semantic processing</a:t>
            </a:r>
            <a:endParaRPr sz="1600">
              <a:latin typeface="Inria Serif"/>
              <a:ea typeface="Inria Serif"/>
              <a:cs typeface="Inria Serif"/>
              <a:sym typeface="Inria Serif"/>
            </a:endParaRPr>
          </a:p>
          <a:p>
            <a:pPr indent="0" lvl="0" marL="45720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330200" lvl="0" marL="457200" marR="152400" rtl="0" algn="l">
              <a:spcBef>
                <a:spcPts val="0"/>
              </a:spcBef>
              <a:spcAft>
                <a:spcPts val="0"/>
              </a:spcAft>
              <a:buSzPts val="1600"/>
              <a:buFont typeface="Inria Serif"/>
              <a:buChar char="★"/>
            </a:pPr>
            <a:r>
              <a:rPr lang="en" sz="1600">
                <a:latin typeface="Inria Serif"/>
                <a:ea typeface="Inria Serif"/>
                <a:cs typeface="Inria Serif"/>
                <a:sym typeface="Inria Serif"/>
              </a:rPr>
              <a:t>Familiar music, when compared to unfamiliar music, resulted in a larger N400 wave in frontal regions, which could be a result of increased attention due to increased emotional processing</a:t>
            </a:r>
            <a:endParaRPr sz="1600">
              <a:latin typeface="Inria Serif"/>
              <a:ea typeface="Inria Serif"/>
              <a:cs typeface="Inria Serif"/>
              <a:sym typeface="Inria Serif"/>
            </a:endParaRPr>
          </a:p>
        </p:txBody>
      </p:sp>
      <p:sp>
        <p:nvSpPr>
          <p:cNvPr id="89" name="Google Shape;89;p16"/>
          <p:cNvSpPr txBox="1"/>
          <p:nvPr/>
        </p:nvSpPr>
        <p:spPr>
          <a:xfrm>
            <a:off x="0" y="4774200"/>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Kaushika</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Methods: General Overview</a:t>
            </a:r>
            <a:endParaRPr sz="3500"/>
          </a:p>
        </p:txBody>
      </p:sp>
      <p:sp>
        <p:nvSpPr>
          <p:cNvPr id="95" name="Google Shape;95;p17"/>
          <p:cNvSpPr txBox="1"/>
          <p:nvPr>
            <p:ph idx="1" type="body"/>
          </p:nvPr>
        </p:nvSpPr>
        <p:spPr>
          <a:xfrm>
            <a:off x="2763000" y="1433375"/>
            <a:ext cx="5925300" cy="3433500"/>
          </a:xfrm>
          <a:prstGeom prst="rect">
            <a:avLst/>
          </a:prstGeom>
        </p:spPr>
        <p:txBody>
          <a:bodyPr anchorCtr="0" anchor="t" bIns="0" lIns="0" spcFirstLastPara="1" rIns="0" wrap="square" tIns="0">
            <a:noAutofit/>
          </a:bodyPr>
          <a:lstStyle/>
          <a:p>
            <a:pPr indent="0" lvl="0" marL="0" marR="152400" rtl="0" algn="l">
              <a:lnSpc>
                <a:spcPct val="115000"/>
              </a:lnSpc>
              <a:spcBef>
                <a:spcPts val="0"/>
              </a:spcBef>
              <a:spcAft>
                <a:spcPts val="0"/>
              </a:spcAft>
              <a:buNone/>
            </a:pPr>
            <a:r>
              <a:rPr b="1" lang="en" sz="1800">
                <a:latin typeface="Inria Serif"/>
                <a:ea typeface="Inria Serif"/>
                <a:cs typeface="Inria Serif"/>
                <a:sym typeface="Inria Serif"/>
              </a:rPr>
              <a:t>Research Question:</a:t>
            </a:r>
            <a:r>
              <a:rPr lang="en" sz="1800">
                <a:latin typeface="Inria Serif"/>
                <a:ea typeface="Inria Serif"/>
                <a:cs typeface="Inria Serif"/>
                <a:sym typeface="Inria Serif"/>
              </a:rPr>
              <a:t> How does the familiarity of a song affect one’s EEG?</a:t>
            </a:r>
            <a:endParaRPr sz="18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600">
              <a:latin typeface="Inria Serif"/>
              <a:ea typeface="Inria Serif"/>
              <a:cs typeface="Inria Serif"/>
              <a:sym typeface="Inria Serif"/>
            </a:endParaRPr>
          </a:p>
          <a:p>
            <a:pPr indent="0" lvl="0" marL="0" marR="152400" rtl="0" algn="l">
              <a:lnSpc>
                <a:spcPct val="115000"/>
              </a:lnSpc>
              <a:spcBef>
                <a:spcPts val="0"/>
              </a:spcBef>
              <a:spcAft>
                <a:spcPts val="0"/>
              </a:spcAft>
              <a:buNone/>
            </a:pPr>
            <a:r>
              <a:rPr b="1" lang="en" sz="1800">
                <a:latin typeface="Inria Serif"/>
                <a:ea typeface="Inria Serif"/>
                <a:cs typeface="Inria Serif"/>
                <a:sym typeface="Inria Serif"/>
              </a:rPr>
              <a:t>Basic Plan:</a:t>
            </a:r>
            <a:endParaRPr b="1" sz="1800">
              <a:latin typeface="Inria Serif"/>
              <a:ea typeface="Inria Serif"/>
              <a:cs typeface="Inria Serif"/>
              <a:sym typeface="Inria Serif"/>
            </a:endParaRPr>
          </a:p>
          <a:p>
            <a:pPr indent="-323850" lvl="0" marL="914400" marR="152400" rtl="0" algn="l">
              <a:lnSpc>
                <a:spcPct val="115000"/>
              </a:lnSpc>
              <a:spcBef>
                <a:spcPts val="0"/>
              </a:spcBef>
              <a:spcAft>
                <a:spcPts val="0"/>
              </a:spcAft>
              <a:buSzPts val="1500"/>
              <a:buFont typeface="Inria Serif"/>
              <a:buChar char="★"/>
            </a:pPr>
            <a:r>
              <a:rPr lang="en" sz="1500">
                <a:latin typeface="Inria Serif"/>
                <a:ea typeface="Inria Serif"/>
                <a:cs typeface="Inria Serif"/>
                <a:sym typeface="Inria Serif"/>
              </a:rPr>
              <a:t>Create music stimulus with combination of 10 familiar and unfamiliar music snippets geared towards each participant</a:t>
            </a:r>
            <a:endParaRPr sz="1500">
              <a:latin typeface="Inria Serif"/>
              <a:ea typeface="Inria Serif"/>
              <a:cs typeface="Inria Serif"/>
              <a:sym typeface="Inria Serif"/>
            </a:endParaRPr>
          </a:p>
          <a:p>
            <a:pPr indent="-323850" lvl="0" marL="914400" marR="152400" rtl="0" algn="l">
              <a:lnSpc>
                <a:spcPct val="115000"/>
              </a:lnSpc>
              <a:spcBef>
                <a:spcPts val="0"/>
              </a:spcBef>
              <a:spcAft>
                <a:spcPts val="0"/>
              </a:spcAft>
              <a:buSzPts val="1500"/>
              <a:buFont typeface="Inria Serif"/>
              <a:buChar char="★"/>
            </a:pPr>
            <a:r>
              <a:rPr lang="en" sz="1500">
                <a:latin typeface="Inria Serif"/>
                <a:ea typeface="Inria Serif"/>
                <a:cs typeface="Inria Serif"/>
                <a:sym typeface="Inria Serif"/>
              </a:rPr>
              <a:t>Record EEG using OpenBCI Cyton while playing stimulus out loud</a:t>
            </a:r>
            <a:endParaRPr sz="1500">
              <a:latin typeface="Inria Serif"/>
              <a:ea typeface="Inria Serif"/>
              <a:cs typeface="Inria Serif"/>
              <a:sym typeface="Inria Serif"/>
            </a:endParaRPr>
          </a:p>
          <a:p>
            <a:pPr indent="-323850" lvl="0" marL="914400" marR="152400" rtl="0" algn="l">
              <a:lnSpc>
                <a:spcPct val="115000"/>
              </a:lnSpc>
              <a:spcBef>
                <a:spcPts val="0"/>
              </a:spcBef>
              <a:spcAft>
                <a:spcPts val="0"/>
              </a:spcAft>
              <a:buSzPts val="1500"/>
              <a:buFont typeface="Inria Serif"/>
              <a:buChar char="★"/>
            </a:pPr>
            <a:r>
              <a:rPr lang="en" sz="1500">
                <a:latin typeface="Inria Serif"/>
                <a:ea typeface="Inria Serif"/>
                <a:cs typeface="Inria Serif"/>
                <a:sym typeface="Inria Serif"/>
              </a:rPr>
              <a:t>Compare the EEG results from both </a:t>
            </a:r>
            <a:r>
              <a:rPr lang="en" sz="1500">
                <a:latin typeface="Inria Serif"/>
                <a:ea typeface="Inria Serif"/>
                <a:cs typeface="Inria Serif"/>
                <a:sym typeface="Inria Serif"/>
              </a:rPr>
              <a:t>participants</a:t>
            </a:r>
            <a:r>
              <a:rPr lang="en" sz="1500">
                <a:latin typeface="Inria Serif"/>
                <a:ea typeface="Inria Serif"/>
                <a:cs typeface="Inria Serif"/>
                <a:sym typeface="Inria Serif"/>
              </a:rPr>
              <a:t> across familiar and unfamiliar songs</a:t>
            </a:r>
            <a:endParaRPr sz="1500">
              <a:latin typeface="Inria Serif"/>
              <a:ea typeface="Inria Serif"/>
              <a:cs typeface="Inria Serif"/>
              <a:sym typeface="Inria Serif"/>
            </a:endParaRPr>
          </a:p>
        </p:txBody>
      </p:sp>
      <p:sp>
        <p:nvSpPr>
          <p:cNvPr id="96" name="Google Shape;96;p17"/>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Kaushika</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Methods: Design</a:t>
            </a:r>
            <a:endParaRPr sz="3500"/>
          </a:p>
        </p:txBody>
      </p:sp>
      <p:sp>
        <p:nvSpPr>
          <p:cNvPr id="102" name="Google Shape;102;p18"/>
          <p:cNvSpPr txBox="1"/>
          <p:nvPr>
            <p:ph idx="1" type="body"/>
          </p:nvPr>
        </p:nvSpPr>
        <p:spPr>
          <a:xfrm>
            <a:off x="2763000" y="1433375"/>
            <a:ext cx="5925300" cy="3433500"/>
          </a:xfrm>
          <a:prstGeom prst="rect">
            <a:avLst/>
          </a:prstGeom>
        </p:spPr>
        <p:txBody>
          <a:bodyPr anchorCtr="0" anchor="t" bIns="0" lIns="0" spcFirstLastPara="1" rIns="0" wrap="square" tIns="0">
            <a:noAutofit/>
          </a:bodyPr>
          <a:lstStyle/>
          <a:p>
            <a:pPr indent="0" lvl="0" marL="0" marR="152400" rtl="0" algn="l">
              <a:lnSpc>
                <a:spcPct val="115000"/>
              </a:lnSpc>
              <a:spcBef>
                <a:spcPts val="0"/>
              </a:spcBef>
              <a:spcAft>
                <a:spcPts val="0"/>
              </a:spcAft>
              <a:buNone/>
            </a:pPr>
            <a:r>
              <a:rPr b="1" lang="en" sz="1800">
                <a:latin typeface="Inria Serif"/>
                <a:ea typeface="Inria Serif"/>
                <a:cs typeface="Inria Serif"/>
                <a:sym typeface="Inria Serif"/>
              </a:rPr>
              <a:t>Participants:</a:t>
            </a:r>
            <a:r>
              <a:rPr lang="en" sz="1800">
                <a:latin typeface="Inria Serif"/>
                <a:ea typeface="Inria Serif"/>
                <a:cs typeface="Inria Serif"/>
                <a:sym typeface="Inria Serif"/>
              </a:rPr>
              <a:t> 2 UCSD students</a:t>
            </a:r>
            <a:endParaRPr sz="1800">
              <a:latin typeface="Inria Serif"/>
              <a:ea typeface="Inria Serif"/>
              <a:cs typeface="Inria Serif"/>
              <a:sym typeface="Inria Serif"/>
            </a:endParaRPr>
          </a:p>
          <a:p>
            <a:pPr indent="0" lvl="0" marL="0" marR="152400" rtl="0" algn="l">
              <a:lnSpc>
                <a:spcPct val="115000"/>
              </a:lnSpc>
              <a:spcBef>
                <a:spcPts val="0"/>
              </a:spcBef>
              <a:spcAft>
                <a:spcPts val="0"/>
              </a:spcAft>
              <a:buNone/>
            </a:pPr>
            <a:r>
              <a:t/>
            </a:r>
            <a:endParaRPr sz="1800">
              <a:latin typeface="Inria Serif"/>
              <a:ea typeface="Inria Serif"/>
              <a:cs typeface="Inria Serif"/>
              <a:sym typeface="Inria Serif"/>
            </a:endParaRPr>
          </a:p>
          <a:p>
            <a:pPr indent="0" lvl="0" marL="0" marR="152400" rtl="0" algn="l">
              <a:lnSpc>
                <a:spcPct val="115000"/>
              </a:lnSpc>
              <a:spcBef>
                <a:spcPts val="0"/>
              </a:spcBef>
              <a:spcAft>
                <a:spcPts val="0"/>
              </a:spcAft>
              <a:buNone/>
            </a:pPr>
            <a:r>
              <a:rPr b="1" lang="en" sz="1800">
                <a:latin typeface="Inria Serif"/>
                <a:ea typeface="Inria Serif"/>
                <a:cs typeface="Inria Serif"/>
                <a:sym typeface="Inria Serif"/>
              </a:rPr>
              <a:t>Stimulus:</a:t>
            </a:r>
            <a:endParaRPr sz="18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Created using iMovie, 15-second snippets were taken from each song (5 familiar, 5 unfamiliar), with order randomized by coin flip</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5 seconds of silence inserted in between each snippet</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Familiar song chosen by participants, unfamiliar song chosen by tester</a:t>
            </a:r>
            <a:endParaRPr sz="1600">
              <a:latin typeface="Inria Serif"/>
              <a:ea typeface="Inria Serif"/>
              <a:cs typeface="Inria Serif"/>
              <a:sym typeface="Inria Serif"/>
            </a:endParaRPr>
          </a:p>
          <a:p>
            <a:pPr indent="-330200" lvl="1" marL="18288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all songs within the pop genre</a:t>
            </a:r>
            <a:endParaRPr sz="1600">
              <a:latin typeface="Inria Serif"/>
              <a:ea typeface="Inria Serif"/>
              <a:cs typeface="Inria Serif"/>
              <a:sym typeface="Inria Serif"/>
            </a:endParaRPr>
          </a:p>
        </p:txBody>
      </p:sp>
      <p:sp>
        <p:nvSpPr>
          <p:cNvPr id="103" name="Google Shape;103;p18"/>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Kaushika</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Methods: Design</a:t>
            </a:r>
            <a:endParaRPr sz="3500"/>
          </a:p>
        </p:txBody>
      </p:sp>
      <p:sp>
        <p:nvSpPr>
          <p:cNvPr id="109" name="Google Shape;109;p19"/>
          <p:cNvSpPr txBox="1"/>
          <p:nvPr>
            <p:ph idx="1" type="body"/>
          </p:nvPr>
        </p:nvSpPr>
        <p:spPr>
          <a:xfrm>
            <a:off x="2763000" y="1246325"/>
            <a:ext cx="5925300" cy="3714000"/>
          </a:xfrm>
          <a:prstGeom prst="rect">
            <a:avLst/>
          </a:prstGeom>
        </p:spPr>
        <p:txBody>
          <a:bodyPr anchorCtr="0" anchor="t" bIns="0" lIns="0" spcFirstLastPara="1" rIns="0" wrap="square" tIns="0">
            <a:noAutofit/>
          </a:bodyPr>
          <a:lstStyle/>
          <a:p>
            <a:pPr indent="0" lvl="0" marL="0" marR="152400" rtl="0" algn="l">
              <a:lnSpc>
                <a:spcPct val="115000"/>
              </a:lnSpc>
              <a:spcBef>
                <a:spcPts val="0"/>
              </a:spcBef>
              <a:spcAft>
                <a:spcPts val="0"/>
              </a:spcAft>
              <a:buNone/>
            </a:pPr>
            <a:r>
              <a:rPr b="1" lang="en" sz="1800">
                <a:latin typeface="Inria Serif"/>
                <a:ea typeface="Inria Serif"/>
                <a:cs typeface="Inria Serif"/>
                <a:sym typeface="Inria Serif"/>
              </a:rPr>
              <a:t>Procedure:</a:t>
            </a:r>
            <a:endParaRPr sz="18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Participant</a:t>
            </a:r>
            <a:r>
              <a:rPr lang="en" sz="1600">
                <a:latin typeface="Inria Serif"/>
                <a:ea typeface="Inria Serif"/>
                <a:cs typeface="Inria Serif"/>
                <a:sym typeface="Inria Serif"/>
              </a:rPr>
              <a:t> fitted with EEG cap and electrodes were connected to the OpenBCI Cyton</a:t>
            </a:r>
            <a:endParaRPr sz="1600">
              <a:latin typeface="Inria Serif"/>
              <a:ea typeface="Inria Serif"/>
              <a:cs typeface="Inria Serif"/>
              <a:sym typeface="Inria Serif"/>
            </a:endParaRPr>
          </a:p>
          <a:p>
            <a:pPr indent="-330200" lvl="1" marL="13716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Channels used for data collection: ‘Fp1’, ‘F3’, ‘Fz’, ‘F4’, ‘T3’, ‘C3’, ‘Cz’, and ‘T4’</a:t>
            </a:r>
            <a:endParaRPr sz="1600">
              <a:latin typeface="Inria Serif"/>
              <a:ea typeface="Inria Serif"/>
              <a:cs typeface="Inria Serif"/>
              <a:sym typeface="Inria Serif"/>
            </a:endParaRPr>
          </a:p>
          <a:p>
            <a:pPr indent="-330200" lvl="1" marL="13716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Ground electrode placed at ‘AFz’ and reference placed at ‘CPz’</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Music stimulus was played while the participant sat still in a chair in front of the laptop being used for data acquisition</a:t>
            </a:r>
            <a:endParaRPr sz="1600">
              <a:latin typeface="Inria Serif"/>
              <a:ea typeface="Inria Serif"/>
              <a:cs typeface="Inria Serif"/>
              <a:sym typeface="Inria Serif"/>
            </a:endParaRPr>
          </a:p>
          <a:p>
            <a:pPr indent="-330200" lvl="0" marL="914400" marR="152400" rtl="0" algn="l">
              <a:lnSpc>
                <a:spcPct val="115000"/>
              </a:lnSpc>
              <a:spcBef>
                <a:spcPts val="0"/>
              </a:spcBef>
              <a:spcAft>
                <a:spcPts val="0"/>
              </a:spcAft>
              <a:buSzPts val="1600"/>
              <a:buFont typeface="Inria Serif"/>
              <a:buChar char="★"/>
            </a:pPr>
            <a:r>
              <a:rPr lang="en" sz="1600">
                <a:latin typeface="Inria Serif"/>
                <a:ea typeface="Inria Serif"/>
                <a:cs typeface="Inria Serif"/>
                <a:sym typeface="Inria Serif"/>
              </a:rPr>
              <a:t>The period of music playing was </a:t>
            </a:r>
            <a:r>
              <a:rPr lang="en" sz="1600">
                <a:latin typeface="Inria Serif"/>
                <a:ea typeface="Inria Serif"/>
                <a:cs typeface="Inria Serif"/>
                <a:sym typeface="Inria Serif"/>
              </a:rPr>
              <a:t>manually</a:t>
            </a:r>
            <a:r>
              <a:rPr lang="en" sz="1600">
                <a:latin typeface="Inria Serif"/>
                <a:ea typeface="Inria Serif"/>
                <a:cs typeface="Inria Serif"/>
                <a:sym typeface="Inria Serif"/>
              </a:rPr>
              <a:t> marked on the OpenBCI GUI through the Cyton, by pressing the button for channel D17</a:t>
            </a:r>
            <a:endParaRPr sz="1600">
              <a:latin typeface="Inria Serif"/>
              <a:ea typeface="Inria Serif"/>
              <a:cs typeface="Inria Serif"/>
              <a:sym typeface="Inria Serif"/>
            </a:endParaRPr>
          </a:p>
        </p:txBody>
      </p:sp>
      <p:sp>
        <p:nvSpPr>
          <p:cNvPr id="110" name="Google Shape;110;p19"/>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Kaushika</a:t>
            </a:r>
            <a:endParaRPr sz="1200">
              <a:solidFill>
                <a:schemeClr val="dk1"/>
              </a:solidFill>
              <a:latin typeface="Inria Serif Light"/>
              <a:ea typeface="Inria Serif Light"/>
              <a:cs typeface="Inria Serif Light"/>
              <a:sym typeface="Inria Serif Light"/>
            </a:endParaRPr>
          </a:p>
        </p:txBody>
      </p:sp>
      <p:pic>
        <p:nvPicPr>
          <p:cNvPr id="111" name="Google Shape;111;p19"/>
          <p:cNvPicPr preferRelativeResize="0"/>
          <p:nvPr/>
        </p:nvPicPr>
        <p:blipFill>
          <a:blip r:embed="rId3">
            <a:alphaModFix/>
          </a:blip>
          <a:stretch>
            <a:fillRect/>
          </a:stretch>
        </p:blipFill>
        <p:spPr>
          <a:xfrm>
            <a:off x="379051" y="3189901"/>
            <a:ext cx="1487099" cy="1487099"/>
          </a:xfrm>
          <a:prstGeom prst="rect">
            <a:avLst/>
          </a:prstGeom>
          <a:noFill/>
          <a:ln>
            <a:noFill/>
          </a:ln>
        </p:spPr>
      </p:pic>
      <p:pic>
        <p:nvPicPr>
          <p:cNvPr id="112" name="Google Shape;112;p19"/>
          <p:cNvPicPr preferRelativeResize="0"/>
          <p:nvPr/>
        </p:nvPicPr>
        <p:blipFill>
          <a:blip r:embed="rId4">
            <a:alphaModFix/>
          </a:blip>
          <a:stretch>
            <a:fillRect/>
          </a:stretch>
        </p:blipFill>
        <p:spPr>
          <a:xfrm>
            <a:off x="379047" y="1297798"/>
            <a:ext cx="1487100" cy="1493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2740650" y="1138450"/>
            <a:ext cx="6063900" cy="374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Inria Serif"/>
                <a:ea typeface="Inria Serif"/>
                <a:cs typeface="Inria Serif"/>
                <a:sym typeface="Inria Serif"/>
              </a:rPr>
              <a:t>The format of the data we recorded using OpenBCI was a .txt file. To process and analyze the data, we used Python to </a:t>
            </a:r>
            <a:r>
              <a:rPr b="1" lang="en" sz="1800">
                <a:latin typeface="Inria Serif"/>
                <a:ea typeface="Inria Serif"/>
                <a:cs typeface="Inria Serif"/>
                <a:sym typeface="Inria Serif"/>
              </a:rPr>
              <a:t>transform the data</a:t>
            </a:r>
            <a:r>
              <a:rPr lang="en" sz="1800">
                <a:latin typeface="Inria Serif"/>
                <a:ea typeface="Inria Serif"/>
                <a:cs typeface="Inria Serif"/>
                <a:sym typeface="Inria Serif"/>
              </a:rPr>
              <a:t>. </a:t>
            </a:r>
            <a:endParaRPr sz="1800">
              <a:latin typeface="Inria Serif"/>
              <a:ea typeface="Inria Serif"/>
              <a:cs typeface="Inria Serif"/>
              <a:sym typeface="Inria Serif"/>
            </a:endParaRPr>
          </a:p>
          <a:p>
            <a:pPr indent="-342900" lvl="0" marL="457200" rtl="0" algn="l">
              <a:spcBef>
                <a:spcPts val="1600"/>
              </a:spcBef>
              <a:spcAft>
                <a:spcPts val="0"/>
              </a:spcAft>
              <a:buSzPts val="1800"/>
              <a:buFont typeface="Inria Serif"/>
              <a:buChar char="★"/>
            </a:pPr>
            <a:r>
              <a:rPr lang="en" sz="1800">
                <a:latin typeface="Inria Serif"/>
                <a:ea typeface="Inria Serif"/>
                <a:cs typeface="Inria Serif"/>
                <a:sym typeface="Inria Serif"/>
              </a:rPr>
              <a:t>converted the text file to a data vector with shape </a:t>
            </a:r>
            <a:r>
              <a:rPr b="1" lang="en" sz="1800">
                <a:latin typeface="Inria Serif"/>
                <a:ea typeface="Inria Serif"/>
                <a:cs typeface="Inria Serif"/>
                <a:sym typeface="Inria Serif"/>
              </a:rPr>
              <a:t>(10, 175, 8)：</a:t>
            </a:r>
            <a:endParaRPr b="1" sz="1800">
              <a:latin typeface="Inria Serif"/>
              <a:ea typeface="Inria Serif"/>
              <a:cs typeface="Inria Serif"/>
              <a:sym typeface="Inria Serif"/>
            </a:endParaRPr>
          </a:p>
          <a:p>
            <a:pPr indent="-342900" lvl="1" marL="914400" rtl="0" algn="l">
              <a:spcBef>
                <a:spcPts val="0"/>
              </a:spcBef>
              <a:spcAft>
                <a:spcPts val="0"/>
              </a:spcAft>
              <a:buSzPts val="1800"/>
              <a:buFont typeface="Inria Serif"/>
              <a:buChar char="○"/>
            </a:pPr>
            <a:r>
              <a:rPr b="1" lang="en" sz="1800">
                <a:latin typeface="Inria Serif"/>
                <a:ea typeface="Inria Serif"/>
                <a:cs typeface="Inria Serif"/>
                <a:sym typeface="Inria Serif"/>
              </a:rPr>
              <a:t>10 trials (5 w/ </a:t>
            </a:r>
            <a:r>
              <a:rPr b="1" lang="en" sz="1800">
                <a:latin typeface="Inria Serif"/>
                <a:ea typeface="Inria Serif"/>
                <a:cs typeface="Inria Serif"/>
                <a:sym typeface="Inria Serif"/>
              </a:rPr>
              <a:t>familiar</a:t>
            </a:r>
            <a:r>
              <a:rPr b="1" lang="en" sz="1800">
                <a:latin typeface="Inria Serif"/>
                <a:ea typeface="Inria Serif"/>
                <a:cs typeface="Inria Serif"/>
                <a:sym typeface="Inria Serif"/>
              </a:rPr>
              <a:t> music; 5 w/ unfamiliar music)</a:t>
            </a:r>
            <a:endParaRPr b="1" sz="1800">
              <a:latin typeface="Inria Serif"/>
              <a:ea typeface="Inria Serif"/>
              <a:cs typeface="Inria Serif"/>
              <a:sym typeface="Inria Serif"/>
            </a:endParaRPr>
          </a:p>
          <a:p>
            <a:pPr indent="-342900" lvl="1" marL="914400" rtl="0" algn="l">
              <a:spcBef>
                <a:spcPts val="0"/>
              </a:spcBef>
              <a:spcAft>
                <a:spcPts val="0"/>
              </a:spcAft>
              <a:buSzPts val="1800"/>
              <a:buFont typeface="Inria Serif"/>
              <a:buChar char="○"/>
            </a:pPr>
            <a:r>
              <a:rPr b="1" lang="en" sz="1800">
                <a:latin typeface="Inria Serif"/>
                <a:ea typeface="Inria Serif"/>
                <a:cs typeface="Inria Serif"/>
                <a:sym typeface="Inria Serif"/>
              </a:rPr>
              <a:t>175 data in each trial (15 sec)</a:t>
            </a:r>
            <a:endParaRPr b="1" sz="1800">
              <a:latin typeface="Inria Serif"/>
              <a:ea typeface="Inria Serif"/>
              <a:cs typeface="Inria Serif"/>
              <a:sym typeface="Inria Serif"/>
            </a:endParaRPr>
          </a:p>
          <a:p>
            <a:pPr indent="-342900" lvl="1" marL="914400" rtl="0" algn="l">
              <a:spcBef>
                <a:spcPts val="0"/>
              </a:spcBef>
              <a:spcAft>
                <a:spcPts val="0"/>
              </a:spcAft>
              <a:buSzPts val="1800"/>
              <a:buFont typeface="Inria Serif"/>
              <a:buChar char="○"/>
            </a:pPr>
            <a:r>
              <a:rPr b="1" lang="en" sz="1800">
                <a:latin typeface="Inria Serif"/>
                <a:ea typeface="Inria Serif"/>
                <a:cs typeface="Inria Serif"/>
                <a:sym typeface="Inria Serif"/>
              </a:rPr>
              <a:t>8 channels </a:t>
            </a:r>
            <a:r>
              <a:rPr lang="en" sz="1600">
                <a:latin typeface="Inria Serif"/>
                <a:ea typeface="Inria Serif"/>
                <a:cs typeface="Inria Serif"/>
                <a:sym typeface="Inria Serif"/>
              </a:rPr>
              <a:t>‘Fp1’, ‘F3’, ‘Fz’, ‘F4’, ‘T3’, ‘C3’, ‘Cz’, and ‘T4’</a:t>
            </a:r>
            <a:endParaRPr sz="1600">
              <a:latin typeface="Inria Serif"/>
              <a:ea typeface="Inria Serif"/>
              <a:cs typeface="Inria Serif"/>
              <a:sym typeface="Inria Serif"/>
            </a:endParaRPr>
          </a:p>
          <a:p>
            <a:pPr indent="0" lvl="0" marL="0" rtl="0" algn="l">
              <a:spcBef>
                <a:spcPts val="1600"/>
              </a:spcBef>
              <a:spcAft>
                <a:spcPts val="0"/>
              </a:spcAft>
              <a:buNone/>
            </a:pPr>
            <a:r>
              <a:t/>
            </a:r>
            <a:endParaRPr sz="1600">
              <a:latin typeface="Inria Serif"/>
              <a:ea typeface="Inria Serif"/>
              <a:cs typeface="Inria Serif"/>
              <a:sym typeface="Inria Serif"/>
            </a:endParaRPr>
          </a:p>
          <a:p>
            <a:pPr indent="0" lvl="0" marL="0" rtl="0" algn="l">
              <a:spcBef>
                <a:spcPts val="1600"/>
              </a:spcBef>
              <a:spcAft>
                <a:spcPts val="1600"/>
              </a:spcAft>
              <a:buNone/>
            </a:pPr>
            <a:r>
              <a:t/>
            </a:r>
            <a:endParaRPr b="1" sz="1800">
              <a:latin typeface="Average"/>
              <a:ea typeface="Average"/>
              <a:cs typeface="Average"/>
              <a:sym typeface="Average"/>
            </a:endParaRPr>
          </a:p>
        </p:txBody>
      </p:sp>
      <p:sp>
        <p:nvSpPr>
          <p:cNvPr id="118" name="Google Shape;118;p20"/>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Analysis: Convert Raw Data</a:t>
            </a:r>
            <a:endParaRPr sz="3500"/>
          </a:p>
        </p:txBody>
      </p:sp>
      <p:sp>
        <p:nvSpPr>
          <p:cNvPr id="119" name="Google Shape;119;p20"/>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Zairan</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2777025" y="826125"/>
            <a:ext cx="5925300" cy="4266300"/>
          </a:xfrm>
          <a:prstGeom prst="rect">
            <a:avLst/>
          </a:prstGeom>
        </p:spPr>
        <p:txBody>
          <a:bodyPr anchorCtr="0" anchor="t" bIns="0" lIns="0" spcFirstLastPara="1" rIns="0" wrap="square" tIns="0">
            <a:noAutofit/>
          </a:bodyPr>
          <a:lstStyle/>
          <a:p>
            <a:pPr indent="0" lvl="0" marL="0" marR="152400" rtl="0" algn="l">
              <a:spcBef>
                <a:spcPts val="0"/>
              </a:spcBef>
              <a:spcAft>
                <a:spcPts val="0"/>
              </a:spcAft>
              <a:buNone/>
            </a:pPr>
            <a:r>
              <a:t/>
            </a:r>
            <a:endParaRPr sz="1600">
              <a:latin typeface="Inria Serif"/>
              <a:ea typeface="Inria Serif"/>
              <a:cs typeface="Inria Serif"/>
              <a:sym typeface="Inria Serif"/>
            </a:endParaRPr>
          </a:p>
          <a:p>
            <a:pPr indent="-355600" lvl="0" marL="457200" marR="152400" rtl="0" algn="l">
              <a:spcBef>
                <a:spcPts val="0"/>
              </a:spcBef>
              <a:spcAft>
                <a:spcPts val="0"/>
              </a:spcAft>
              <a:buSzPts val="2000"/>
              <a:buFont typeface="Inria Serif"/>
              <a:buChar char="★"/>
            </a:pPr>
            <a:r>
              <a:rPr b="1" lang="en">
                <a:latin typeface="Inria Serif"/>
                <a:ea typeface="Inria Serif"/>
                <a:cs typeface="Inria Serif"/>
                <a:sym typeface="Inria Serif"/>
              </a:rPr>
              <a:t>Band pass filter </a:t>
            </a:r>
            <a:endParaRPr b="1">
              <a:latin typeface="Inria Serif"/>
              <a:ea typeface="Inria Serif"/>
              <a:cs typeface="Inria Serif"/>
              <a:sym typeface="Inria Serif"/>
            </a:endParaRPr>
          </a:p>
          <a:p>
            <a:pPr indent="0" lvl="0" marL="457200" marR="152400" rtl="0" algn="l">
              <a:spcBef>
                <a:spcPts val="0"/>
              </a:spcBef>
              <a:spcAft>
                <a:spcPts val="0"/>
              </a:spcAft>
              <a:buNone/>
            </a:pPr>
            <a:r>
              <a:rPr lang="en" sz="1900"/>
              <a:t>(we used a non-causal, zero-phase filter signal.filtfilt)</a:t>
            </a:r>
            <a:endParaRPr sz="1900"/>
          </a:p>
          <a:p>
            <a:pPr indent="-355600" lvl="1" marL="914400" marR="152400" rtl="0" algn="l">
              <a:spcBef>
                <a:spcPts val="0"/>
              </a:spcBef>
              <a:spcAft>
                <a:spcPts val="0"/>
              </a:spcAft>
              <a:buSzPts val="2000"/>
              <a:buFont typeface="Inria Serif"/>
              <a:buChar char="○"/>
            </a:pPr>
            <a:r>
              <a:rPr lang="en"/>
              <a:t>sampling rate of 250Hz</a:t>
            </a:r>
            <a:endParaRPr/>
          </a:p>
          <a:p>
            <a:pPr indent="-355600" lvl="1" marL="914400" marR="152400" rtl="0" algn="l">
              <a:spcBef>
                <a:spcPts val="0"/>
              </a:spcBef>
              <a:spcAft>
                <a:spcPts val="0"/>
              </a:spcAft>
              <a:buSzPts val="2000"/>
              <a:buFont typeface="Inria Serif"/>
              <a:buChar char="○"/>
            </a:pPr>
            <a:r>
              <a:rPr lang="en"/>
              <a:t>low cutoff frequency: 0.1 Hz</a:t>
            </a:r>
            <a:endParaRPr/>
          </a:p>
          <a:p>
            <a:pPr indent="-355600" lvl="1" marL="914400" marR="152400" rtl="0" algn="l">
              <a:spcBef>
                <a:spcPts val="0"/>
              </a:spcBef>
              <a:spcAft>
                <a:spcPts val="0"/>
              </a:spcAft>
              <a:buSzPts val="2000"/>
              <a:buFont typeface="Inria Serif"/>
              <a:buChar char="○"/>
            </a:pPr>
            <a:r>
              <a:rPr lang="en"/>
              <a:t>high cutoff frequency: 30 Hz</a:t>
            </a:r>
            <a:endParaRPr/>
          </a:p>
          <a:p>
            <a:pPr indent="0" lvl="0" marL="457200" marR="152400" rtl="0" algn="l">
              <a:spcBef>
                <a:spcPts val="0"/>
              </a:spcBef>
              <a:spcAft>
                <a:spcPts val="0"/>
              </a:spcAft>
              <a:buNone/>
            </a:pPr>
            <a:r>
              <a:t/>
            </a:r>
            <a:endParaRPr/>
          </a:p>
          <a:p>
            <a:pPr indent="-355600" lvl="0" marL="457200" rtl="0" algn="l">
              <a:lnSpc>
                <a:spcPct val="120000"/>
              </a:lnSpc>
              <a:spcBef>
                <a:spcPts val="0"/>
              </a:spcBef>
              <a:spcAft>
                <a:spcPts val="0"/>
              </a:spcAft>
              <a:buSzPts val="2000"/>
              <a:buChar char="★"/>
            </a:pPr>
            <a:r>
              <a:rPr b="1" lang="en">
                <a:latin typeface="Inria Serif"/>
                <a:ea typeface="Inria Serif"/>
                <a:cs typeface="Inria Serif"/>
                <a:sym typeface="Inria Serif"/>
              </a:rPr>
              <a:t>Epoch: </a:t>
            </a:r>
            <a:r>
              <a:rPr lang="en"/>
              <a:t>0ms before onset, and 700ms after onset</a:t>
            </a:r>
            <a:endParaRPr/>
          </a:p>
          <a:p>
            <a:pPr indent="-355600" lvl="0" marL="457200" rtl="0" algn="l">
              <a:lnSpc>
                <a:spcPct val="120000"/>
              </a:lnSpc>
              <a:spcBef>
                <a:spcPts val="0"/>
              </a:spcBef>
              <a:spcAft>
                <a:spcPts val="0"/>
              </a:spcAft>
              <a:buSzPts val="2000"/>
              <a:buFont typeface="Inria Serif"/>
              <a:buChar char="★"/>
            </a:pPr>
            <a:r>
              <a:rPr b="1" lang="en">
                <a:latin typeface="Inria Serif"/>
                <a:ea typeface="Inria Serif"/>
                <a:cs typeface="Inria Serif"/>
                <a:sym typeface="Inria Serif"/>
              </a:rPr>
              <a:t>Baseline correct</a:t>
            </a:r>
            <a:endParaRPr b="1">
              <a:latin typeface="Inria Serif"/>
              <a:ea typeface="Inria Serif"/>
              <a:cs typeface="Inria Serif"/>
              <a:sym typeface="Inria Serif"/>
            </a:endParaRPr>
          </a:p>
          <a:p>
            <a:pPr indent="0" lvl="0" marL="0" rtl="0" algn="l">
              <a:lnSpc>
                <a:spcPct val="120000"/>
              </a:lnSpc>
              <a:spcBef>
                <a:spcPts val="1200"/>
              </a:spcBef>
              <a:spcAft>
                <a:spcPts val="1200"/>
              </a:spcAft>
              <a:buNone/>
            </a:pPr>
            <a:r>
              <a:t/>
            </a:r>
            <a:endParaRPr b="1">
              <a:latin typeface="Inria Serif"/>
              <a:ea typeface="Inria Serif"/>
              <a:cs typeface="Inria Serif"/>
              <a:sym typeface="Inria Serif"/>
            </a:endParaRPr>
          </a:p>
        </p:txBody>
      </p:sp>
      <p:sp>
        <p:nvSpPr>
          <p:cNvPr id="125" name="Google Shape;125;p21"/>
          <p:cNvSpPr txBox="1"/>
          <p:nvPr>
            <p:ph type="title"/>
          </p:nvPr>
        </p:nvSpPr>
        <p:spPr>
          <a:xfrm>
            <a:off x="241725" y="343350"/>
            <a:ext cx="7067400" cy="55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500"/>
              <a:t>Analysis: Pre-Processing</a:t>
            </a:r>
            <a:endParaRPr sz="3500"/>
          </a:p>
        </p:txBody>
      </p:sp>
      <p:sp>
        <p:nvSpPr>
          <p:cNvPr id="126" name="Google Shape;126;p21"/>
          <p:cNvSpPr txBox="1"/>
          <p:nvPr/>
        </p:nvSpPr>
        <p:spPr>
          <a:xfrm>
            <a:off x="0" y="4774200"/>
            <a:ext cx="112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ria Serif Light"/>
                <a:ea typeface="Inria Serif Light"/>
                <a:cs typeface="Inria Serif Light"/>
                <a:sym typeface="Inria Serif Light"/>
              </a:rPr>
              <a:t>Zairan</a:t>
            </a:r>
            <a:endParaRPr sz="1200">
              <a:solidFill>
                <a:schemeClr val="dk1"/>
              </a:solidFill>
              <a:latin typeface="Inria Serif Light"/>
              <a:ea typeface="Inria Serif Light"/>
              <a:cs typeface="Inria Serif Light"/>
              <a:sym typeface="Inria Serif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ulina template">
  <a:themeElements>
    <a:clrScheme name="Custom 347">
      <a:dk1>
        <a:srgbClr val="756F6F"/>
      </a:dk1>
      <a:lt1>
        <a:srgbClr val="FFFFFF"/>
      </a:lt1>
      <a:dk2>
        <a:srgbClr val="A8A09D"/>
      </a:dk2>
      <a:lt2>
        <a:srgbClr val="F5F1F0"/>
      </a:lt2>
      <a:accent1>
        <a:srgbClr val="AD9B91"/>
      </a:accent1>
      <a:accent2>
        <a:srgbClr val="E2D1C2"/>
      </a:accent2>
      <a:accent3>
        <a:srgbClr val="C4CBBF"/>
      </a:accent3>
      <a:accent4>
        <a:srgbClr val="BFC8CB"/>
      </a:accent4>
      <a:accent5>
        <a:srgbClr val="E9DBDB"/>
      </a:accent5>
      <a:accent6>
        <a:srgbClr val="C5C4BF"/>
      </a:accent6>
      <a:hlink>
        <a:srgbClr val="413A3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